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42"/>
  </p:notesMasterIdLst>
  <p:sldIdLst>
    <p:sldId id="408" r:id="rId2"/>
    <p:sldId id="728" r:id="rId3"/>
    <p:sldId id="602" r:id="rId4"/>
    <p:sldId id="603" r:id="rId5"/>
    <p:sldId id="604" r:id="rId6"/>
    <p:sldId id="605" r:id="rId7"/>
    <p:sldId id="606" r:id="rId8"/>
    <p:sldId id="607" r:id="rId9"/>
    <p:sldId id="608" r:id="rId10"/>
    <p:sldId id="740" r:id="rId11"/>
    <p:sldId id="741" r:id="rId12"/>
    <p:sldId id="742" r:id="rId13"/>
    <p:sldId id="743" r:id="rId14"/>
    <p:sldId id="744" r:id="rId15"/>
    <p:sldId id="745" r:id="rId16"/>
    <p:sldId id="746" r:id="rId17"/>
    <p:sldId id="609" r:id="rId18"/>
    <p:sldId id="610" r:id="rId19"/>
    <p:sldId id="611" r:id="rId20"/>
    <p:sldId id="612" r:id="rId21"/>
    <p:sldId id="613" r:id="rId22"/>
    <p:sldId id="614" r:id="rId23"/>
    <p:sldId id="615" r:id="rId24"/>
    <p:sldId id="616" r:id="rId25"/>
    <p:sldId id="619" r:id="rId26"/>
    <p:sldId id="618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637" r:id="rId44"/>
    <p:sldId id="638" r:id="rId45"/>
    <p:sldId id="639" r:id="rId46"/>
    <p:sldId id="640" r:id="rId47"/>
    <p:sldId id="641" r:id="rId48"/>
    <p:sldId id="642" r:id="rId49"/>
    <p:sldId id="643" r:id="rId50"/>
    <p:sldId id="644" r:id="rId51"/>
    <p:sldId id="645" r:id="rId52"/>
    <p:sldId id="646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1" r:id="rId68"/>
    <p:sldId id="662" r:id="rId69"/>
    <p:sldId id="663" r:id="rId70"/>
    <p:sldId id="664" r:id="rId71"/>
    <p:sldId id="665" r:id="rId72"/>
    <p:sldId id="666" r:id="rId73"/>
    <p:sldId id="667" r:id="rId74"/>
    <p:sldId id="668" r:id="rId75"/>
    <p:sldId id="669" r:id="rId76"/>
    <p:sldId id="670" r:id="rId77"/>
    <p:sldId id="671" r:id="rId78"/>
    <p:sldId id="672" r:id="rId79"/>
    <p:sldId id="673" r:id="rId80"/>
    <p:sldId id="674" r:id="rId81"/>
    <p:sldId id="675" r:id="rId82"/>
    <p:sldId id="676" r:id="rId83"/>
    <p:sldId id="677" r:id="rId84"/>
    <p:sldId id="678" r:id="rId85"/>
    <p:sldId id="679" r:id="rId86"/>
    <p:sldId id="680" r:id="rId87"/>
    <p:sldId id="681" r:id="rId88"/>
    <p:sldId id="682" r:id="rId89"/>
    <p:sldId id="683" r:id="rId90"/>
    <p:sldId id="684" r:id="rId91"/>
    <p:sldId id="685" r:id="rId92"/>
    <p:sldId id="686" r:id="rId93"/>
    <p:sldId id="687" r:id="rId94"/>
    <p:sldId id="688" r:id="rId95"/>
    <p:sldId id="689" r:id="rId96"/>
    <p:sldId id="690" r:id="rId97"/>
    <p:sldId id="691" r:id="rId98"/>
    <p:sldId id="692" r:id="rId99"/>
    <p:sldId id="693" r:id="rId100"/>
    <p:sldId id="694" r:id="rId101"/>
    <p:sldId id="695" r:id="rId102"/>
    <p:sldId id="696" r:id="rId103"/>
    <p:sldId id="697" r:id="rId104"/>
    <p:sldId id="698" r:id="rId105"/>
    <p:sldId id="699" r:id="rId106"/>
    <p:sldId id="700" r:id="rId107"/>
    <p:sldId id="701" r:id="rId108"/>
    <p:sldId id="702" r:id="rId109"/>
    <p:sldId id="703" r:id="rId110"/>
    <p:sldId id="704" r:id="rId111"/>
    <p:sldId id="705" r:id="rId112"/>
    <p:sldId id="706" r:id="rId113"/>
    <p:sldId id="707" r:id="rId114"/>
    <p:sldId id="708" r:id="rId115"/>
    <p:sldId id="709" r:id="rId116"/>
    <p:sldId id="710" r:id="rId117"/>
    <p:sldId id="711" r:id="rId118"/>
    <p:sldId id="712" r:id="rId119"/>
    <p:sldId id="713" r:id="rId120"/>
    <p:sldId id="714" r:id="rId121"/>
    <p:sldId id="715" r:id="rId122"/>
    <p:sldId id="716" r:id="rId123"/>
    <p:sldId id="717" r:id="rId124"/>
    <p:sldId id="718" r:id="rId125"/>
    <p:sldId id="719" r:id="rId126"/>
    <p:sldId id="720" r:id="rId127"/>
    <p:sldId id="721" r:id="rId128"/>
    <p:sldId id="722" r:id="rId129"/>
    <p:sldId id="729" r:id="rId130"/>
    <p:sldId id="730" r:id="rId131"/>
    <p:sldId id="726" r:id="rId132"/>
    <p:sldId id="731" r:id="rId133"/>
    <p:sldId id="733" r:id="rId134"/>
    <p:sldId id="732" r:id="rId135"/>
    <p:sldId id="734" r:id="rId136"/>
    <p:sldId id="735" r:id="rId137"/>
    <p:sldId id="736" r:id="rId138"/>
    <p:sldId id="737" r:id="rId139"/>
    <p:sldId id="738" r:id="rId140"/>
    <p:sldId id="739" r:id="rId1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63F1CF7-A096-4FC4-8BF3-8CF05756BCB8}">
          <p14:sldIdLst>
            <p14:sldId id="408"/>
          </p14:sldIdLst>
        </p14:section>
        <p14:section name="Untitled Section" id="{9CA319FF-A323-44EC-B7DF-F6C39BAFB76C}">
          <p14:sldIdLst>
            <p14:sldId id="728"/>
            <p14:sldId id="602"/>
            <p14:sldId id="603"/>
            <p14:sldId id="604"/>
            <p14:sldId id="605"/>
            <p14:sldId id="606"/>
            <p14:sldId id="607"/>
            <p14:sldId id="608"/>
            <p14:sldId id="740"/>
            <p14:sldId id="741"/>
            <p14:sldId id="742"/>
            <p14:sldId id="743"/>
            <p14:sldId id="744"/>
            <p14:sldId id="745"/>
            <p14:sldId id="746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9"/>
            <p14:sldId id="618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9"/>
            <p14:sldId id="730"/>
            <p14:sldId id="726"/>
            <p14:sldId id="731"/>
            <p14:sldId id="733"/>
            <p14:sldId id="732"/>
            <p14:sldId id="734"/>
            <p14:sldId id="735"/>
            <p14:sldId id="736"/>
            <p14:sldId id="737"/>
            <p14:sldId id="738"/>
            <p14:sldId id="7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6" autoAdjust="0"/>
    <p:restoredTop sz="93667" autoAdjust="0"/>
  </p:normalViewPr>
  <p:slideViewPr>
    <p:cSldViewPr>
      <p:cViewPr varScale="1">
        <p:scale>
          <a:sx n="150" d="100"/>
          <a:sy n="150" d="100"/>
        </p:scale>
        <p:origin x="227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144152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10/12/21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548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内容包含：</a:t>
            </a:r>
            <a:r>
              <a:rPr lang="en-US" altLang="zh-CN" dirty="0"/>
              <a:t>1. quick sort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</a:t>
            </a:r>
            <a:r>
              <a:rPr lang="zh-CN" altLang="en-US" dirty="0"/>
              <a:t>螺丝螺帽配对问题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</a:t>
            </a:r>
            <a:r>
              <a:rPr lang="zh-CN" altLang="en-US"/>
              <a:t>主定理（基础）</a:t>
            </a:r>
            <a:endParaRPr lang="en-US" altLang="zh-CN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为了坑小，选三个位置的中位数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A60874-4FFE-4E6D-90ED-4A0D5BF40A4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517692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91097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86223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88846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9184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85383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9640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06235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72081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624256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856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6F4A6-E965-4FE0-96E2-83FB510141C9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96632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93828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5057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24642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1967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04929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0245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45349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6712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86957D-5DC8-4474-B8E4-A36900404EA4}" type="slidenum">
              <a:rPr lang="en-CA" smtClean="0"/>
              <a:pPr>
                <a:defRPr/>
              </a:pPr>
              <a:t>125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0328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B0845-BC6E-4945-9856-AE42D00AF689}" type="slidenum">
              <a:rPr lang="en-CA" smtClean="0"/>
              <a:pPr>
                <a:defRPr/>
              </a:pPr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971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We</a:t>
            </a:r>
            <a:r>
              <a:rPr lang="en-CA" altLang="en-US" baseline="0" dirty="0"/>
              <a:t> ½ to choose the first half nodes and then on </a:t>
            </a:r>
            <a:r>
              <a:rPr lang="en-CA" altLang="en-US" baseline="0" dirty="0" err="1"/>
              <a:t>avg</a:t>
            </a:r>
            <a:r>
              <a:rPr lang="en-CA" altLang="en-US" baseline="0" dirty="0"/>
              <a:t> we will separate the half into anther half, the same separation happens if we choose one item from the second half. 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1A482-25FD-4D4A-AF68-44955A6CFCF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975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2AB9AC-7B33-4546-BC05-3E2CABA03579}" type="slidenum">
              <a:rPr lang="en-CA" smtClean="0"/>
              <a:pPr>
                <a:defRPr/>
              </a:pPr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2546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/>
              <a:t>The order statistic for the median of three medians is (36*(-2*x^3+3*x^2))*(1+2*x^3-3*x^2)*x*(1-x)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7D713-5FE0-47B9-88B6-507C5A5CD36D}" type="slidenum">
              <a:rPr lang="en-CA" smtClean="0"/>
              <a:pPr>
                <a:defRPr/>
              </a:pPr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54119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AE34D0-CB8B-49DF-A99A-9DF475A81873}" type="slidenum">
              <a:rPr lang="en-CA" smtClean="0"/>
              <a:pPr>
                <a:defRPr/>
              </a:pPr>
              <a:t>131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400428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3014AD-377A-453F-8A7F-A2B371103EDB}" type="slidenum">
              <a:rPr lang="en-CA" smtClean="0"/>
              <a:pPr>
                <a:defRPr/>
              </a:pPr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319916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0451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39545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55618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50358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394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4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7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DA4FA0-37EB-4C32-955B-96576130B067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887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B4CB5-8240-4D0D-8BEB-2DC93D1F9BAA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66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C13DFB-FD9F-4C31-8625-8FC92E16C6D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5628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3B51F7-03D7-4651-BFAF-6930D7F1DA6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799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7F5C89-D69B-4A6D-B353-E14AE013752C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104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避免最坏情形的策略，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1212F5-7AD7-4188-815E-3C21D52D5270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787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3BE88-B569-48F7-9607-D8085FD0FC7A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601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270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4977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0910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299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7890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34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703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310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71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Heap </a:t>
            </a:r>
            <a:r>
              <a:rPr lang="zh-CN" altLang="en-US" dirty="0"/>
              <a:t>和</a:t>
            </a:r>
            <a:r>
              <a:rPr lang="en-US" altLang="zh-CN" dirty="0"/>
              <a:t>merge </a:t>
            </a:r>
            <a:r>
              <a:rPr lang="zh-CN" altLang="en-US" dirty="0"/>
              <a:t>都是</a:t>
            </a:r>
            <a:r>
              <a:rPr lang="en-US" altLang="zh-CN" dirty="0" err="1"/>
              <a:t>nlogn</a:t>
            </a:r>
            <a:endParaRPr lang="en-US" altLang="zh-CN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785D73-E182-47FE-9F6E-B8C7B2B562C1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8195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508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100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34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01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576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0652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204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7791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57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808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07AC4F-42B3-49A1-BB36-C1C07296EFD5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281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946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153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4495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758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7625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9594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5802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24410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893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949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选了</a:t>
            </a:r>
            <a:r>
              <a:rPr lang="en-US" altLang="zh-CN" dirty="0"/>
              <a:t>44</a:t>
            </a:r>
            <a:r>
              <a:rPr lang="zh-CN" altLang="en-US" dirty="0"/>
              <a:t>，前面小，后面大，那么</a:t>
            </a:r>
            <a:r>
              <a:rPr lang="en-US" altLang="zh-CN" dirty="0"/>
              <a:t>44</a:t>
            </a:r>
            <a:r>
              <a:rPr lang="zh-CN" altLang="en-US" dirty="0"/>
              <a:t>现在在正确的位置上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B4AFE-58E7-4A3A-A82F-2A902756D66D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1348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9054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8757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800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940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7870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0237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1020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702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4884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917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如果和</a:t>
            </a:r>
            <a:r>
              <a:rPr lang="en-US" altLang="zh-CN" dirty="0"/>
              <a:t>merge sort </a:t>
            </a:r>
            <a:r>
              <a:rPr lang="zh-CN" altLang="en-US" dirty="0"/>
              <a:t>一样的策略，并且前后差不多长，会得到</a:t>
            </a:r>
            <a:r>
              <a:rPr lang="en-US" altLang="zh-CN" dirty="0" err="1"/>
              <a:t>nlogn</a:t>
            </a:r>
            <a:r>
              <a:rPr lang="zh-CN" altLang="en-US" dirty="0"/>
              <a:t>，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8CAC08-EF65-4D41-83C1-B252837249FB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3936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9043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2176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06031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6316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713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6213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3009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0164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4046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54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Worst case</a:t>
            </a:r>
            <a:r>
              <a:rPr lang="zh-CN" altLang="en-US" dirty="0"/>
              <a:t>：每一次都选最小的做</a:t>
            </a:r>
            <a:r>
              <a:rPr lang="en-US" altLang="zh-CN" dirty="0"/>
              <a:t>pivot</a:t>
            </a:r>
            <a:r>
              <a:rPr lang="zh-CN" altLang="en-US" dirty="0"/>
              <a:t>，复杂度</a:t>
            </a:r>
            <a:r>
              <a:rPr lang="en-US" altLang="zh-CN" dirty="0"/>
              <a:t>n</a:t>
            </a:r>
            <a:r>
              <a:rPr lang="zh-CN" altLang="en-US" dirty="0"/>
              <a:t>方</a:t>
            </a:r>
            <a:endParaRPr lang="en-US" altLang="zh-CN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49CE2B-23E7-4F50-A4B3-4165326E17C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69798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0964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3908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0252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745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3782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1549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3905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7852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0557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015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最好就是每次选中位数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25CE8-53EE-491E-84D1-AEE6AEA35F06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8759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72499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0102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4480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394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8072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13247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946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0244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6625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160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63827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5973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98298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8339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0596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4492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71859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2012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4723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40957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482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7863" y="6373813"/>
            <a:ext cx="679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hyperlink" Target="http://www.wisdom.weizmann.ac.il/~naor/PUZZLES/nuts_hin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3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 fontScale="9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Algorithms and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1295400" y="37544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>
                <a:solidFill>
                  <a:prstClr val="black"/>
                </a:solidFill>
              </a:rPr>
              <a:t>Quick Sort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>
                <a:solidFill>
                  <a:prstClr val="black"/>
                </a:solidFill>
              </a:rPr>
              <a:t> 2.7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4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graphicFrame>
        <p:nvGraphicFramePr>
          <p:cNvPr id="4" name="表格"/>
          <p:cNvGraphicFramePr/>
          <p:nvPr>
            <p:extLst>
              <p:ext uri="{D42A27DB-BD31-4B8C-83A1-F6EECF244321}">
                <p14:modId xmlns:p14="http://schemas.microsoft.com/office/powerpoint/2010/main" val="3493239396"/>
              </p:ext>
            </p:extLst>
          </p:nvPr>
        </p:nvGraphicFramePr>
        <p:xfrm>
          <a:off x="683568" y="1534526"/>
          <a:ext cx="7901686" cy="609600"/>
        </p:xfrm>
        <a:graphic>
          <a:graphicData uri="http://schemas.openxmlformats.org/drawingml/2006/table">
            <a:tbl>
              <a:tblPr/>
              <a:tblGrid>
                <a:gridCol w="60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7</a:t>
                      </a:r>
                    </a:p>
                  </a:txBody>
                  <a:tcPr marL="0" marR="0" marT="0" marB="0" anchor="ctr" horzOverflow="overflow">
                    <a:lnL w="28575">
                      <a:miter lim="400000"/>
                    </a:lnL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6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12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8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9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4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10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5</a:t>
                      </a:r>
                    </a:p>
                  </a:txBody>
                  <a:tcPr marL="0" marR="0" marT="0" marB="0" anchor="ctr" horzOverflow="overflow">
                    <a:lnR w="28575">
                      <a:miter lim="400000"/>
                    </a:lnR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he original array of elements A"/>
          <p:cNvSpPr txBox="1"/>
          <p:nvPr/>
        </p:nvSpPr>
        <p:spPr>
          <a:xfrm>
            <a:off x="495199" y="1187677"/>
            <a:ext cx="32573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0" dirty="0">
                <a:latin typeface="Arial" panose="020B0604020202020204" pitchFamily="34" charset="0"/>
                <a:cs typeface="Arial" panose="020B0604020202020204" pitchFamily="34" charset="0"/>
              </a:rPr>
              <a:t>he original array of elements A</a:t>
            </a:r>
          </a:p>
        </p:txBody>
      </p:sp>
      <p:sp>
        <p:nvSpPr>
          <p:cNvPr id="7" name="线条"/>
          <p:cNvSpPr/>
          <p:nvPr/>
        </p:nvSpPr>
        <p:spPr>
          <a:xfrm flipH="1" flipV="1">
            <a:off x="4783636" y="3065437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" name="成组"/>
          <p:cNvGrpSpPr/>
          <p:nvPr/>
        </p:nvGrpSpPr>
        <p:grpSpPr>
          <a:xfrm>
            <a:off x="810333" y="2891171"/>
            <a:ext cx="1654957" cy="1270000"/>
            <a:chOff x="565398" y="0"/>
            <a:chExt cx="1654956" cy="1270000"/>
          </a:xfrm>
        </p:grpSpPr>
        <p:sp>
          <p:nvSpPr>
            <p:cNvPr id="9" name="first pivot in…"/>
            <p:cNvSpPr/>
            <p:nvPr/>
          </p:nvSpPr>
          <p:spPr>
            <a:xfrm>
              <a:off x="56539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rPr dirty="0"/>
                <a:t>first pivot in</a:t>
              </a:r>
            </a:p>
            <a:p>
              <a:r>
                <a:rPr dirty="0"/>
                <a:t>left subarray</a:t>
              </a:r>
            </a:p>
          </p:txBody>
        </p:sp>
        <p:sp>
          <p:nvSpPr>
            <p:cNvPr id="10" name="线条"/>
            <p:cNvSpPr/>
            <p:nvPr/>
          </p:nvSpPr>
          <p:spPr>
            <a:xfrm flipH="1" flipV="1">
              <a:off x="1309680" y="469900"/>
              <a:ext cx="910675" cy="4974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" name="成组"/>
          <p:cNvGrpSpPr/>
          <p:nvPr/>
        </p:nvGrpSpPr>
        <p:grpSpPr>
          <a:xfrm>
            <a:off x="3347864" y="1534129"/>
            <a:ext cx="2933701" cy="1055418"/>
            <a:chOff x="0" y="549276"/>
            <a:chExt cx="2933700" cy="1055418"/>
          </a:xfrm>
        </p:grpSpPr>
        <p:sp>
          <p:nvSpPr>
            <p:cNvPr id="13" name="first pivot…"/>
            <p:cNvSpPr/>
            <p:nvPr/>
          </p:nvSpPr>
          <p:spPr>
            <a:xfrm>
              <a:off x="0" y="1358900"/>
              <a:ext cx="29337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r>
                <a:rPr dirty="0"/>
                <a:t>first pivot</a:t>
              </a:r>
            </a:p>
            <a:p>
              <a:r>
                <a:rPr dirty="0"/>
                <a:t>(chosen uniformly at random)</a:t>
              </a:r>
            </a:p>
          </p:txBody>
        </p:sp>
        <p:sp>
          <p:nvSpPr>
            <p:cNvPr id="12" name="正方形"/>
            <p:cNvSpPr/>
            <p:nvPr/>
          </p:nvSpPr>
          <p:spPr>
            <a:xfrm>
              <a:off x="983381" y="549276"/>
              <a:ext cx="609601" cy="609600"/>
            </a:xfrm>
            <a:prstGeom prst="rect">
              <a:avLst/>
            </a:prstGeom>
            <a:solidFill>
              <a:srgbClr val="8D3124">
                <a:alpha val="3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" name="线条"/>
            <p:cNvSpPr/>
            <p:nvPr/>
          </p:nvSpPr>
          <p:spPr>
            <a:xfrm flipH="1">
              <a:off x="1278353" y="1113105"/>
              <a:ext cx="1" cy="49158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" name="成组"/>
          <p:cNvGrpSpPr/>
          <p:nvPr/>
        </p:nvGrpSpPr>
        <p:grpSpPr>
          <a:xfrm>
            <a:off x="1497511" y="3152979"/>
            <a:ext cx="6312194" cy="3232532"/>
            <a:chOff x="0" y="-84848"/>
            <a:chExt cx="6312194" cy="3232532"/>
          </a:xfrm>
        </p:grpSpPr>
        <p:cxnSp>
          <p:nvCxnSpPr>
            <p:cNvPr id="16" name="连接线"/>
            <p:cNvCxnSpPr>
              <a:cxnSpLocks/>
              <a:stCxn id="18" idx="2"/>
              <a:endCxn id="24" idx="0"/>
            </p:cNvCxnSpPr>
            <p:nvPr/>
          </p:nvCxnSpPr>
          <p:spPr>
            <a:xfrm flipH="1">
              <a:off x="1206500" y="161428"/>
              <a:ext cx="2644199" cy="3973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7" name="连接线"/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4333299" y="161428"/>
              <a:ext cx="784948" cy="34716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8" name="a9"/>
            <p:cNvSpPr/>
            <p:nvPr/>
          </p:nvSpPr>
          <p:spPr>
            <a:xfrm>
              <a:off x="3850699" y="-84848"/>
              <a:ext cx="482600" cy="492551"/>
            </a:xfrm>
            <a:prstGeom prst="ellipse">
              <a:avLst/>
            </a:prstGeom>
            <a:solidFill>
              <a:srgbClr val="FBE8E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9</a:t>
              </a:r>
            </a:p>
          </p:txBody>
        </p:sp>
        <p:cxnSp>
          <p:nvCxnSpPr>
            <p:cNvPr id="19" name="连接线"/>
            <p:cNvCxnSpPr>
              <a:cxnSpLocks/>
              <a:stCxn id="21" idx="0"/>
              <a:endCxn id="29" idx="0"/>
            </p:cNvCxnSpPr>
            <p:nvPr/>
          </p:nvCxnSpPr>
          <p:spPr>
            <a:xfrm>
              <a:off x="5118247" y="508592"/>
              <a:ext cx="933450" cy="6344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0" name="连接线"/>
            <p:cNvCxnSpPr>
              <a:cxnSpLocks/>
              <a:stCxn id="21" idx="0"/>
              <a:endCxn id="27" idx="0"/>
            </p:cNvCxnSpPr>
            <p:nvPr/>
          </p:nvCxnSpPr>
          <p:spPr>
            <a:xfrm flipH="1">
              <a:off x="4603897" y="508592"/>
              <a:ext cx="514350" cy="6344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1" name="a11"/>
            <p:cNvSpPr/>
            <p:nvPr/>
          </p:nvSpPr>
          <p:spPr>
            <a:xfrm>
              <a:off x="4857749" y="508592"/>
              <a:ext cx="520995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11</a:t>
              </a:r>
            </a:p>
          </p:txBody>
        </p:sp>
        <p:cxnSp>
          <p:nvCxnSpPr>
            <p:cNvPr id="22" name="连接线"/>
            <p:cNvCxnSpPr>
              <a:cxnSpLocks/>
              <a:stCxn id="24" idx="0"/>
              <a:endCxn id="39" idx="0"/>
            </p:cNvCxnSpPr>
            <p:nvPr/>
          </p:nvCxnSpPr>
          <p:spPr>
            <a:xfrm flipH="1">
              <a:off x="241300" y="55880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3" name="连接线"/>
            <p:cNvCxnSpPr>
              <a:cxnSpLocks/>
              <a:stCxn id="24" idx="6"/>
              <a:endCxn id="26" idx="0"/>
            </p:cNvCxnSpPr>
            <p:nvPr/>
          </p:nvCxnSpPr>
          <p:spPr>
            <a:xfrm>
              <a:off x="1447800" y="807514"/>
              <a:ext cx="1338654" cy="2004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4" name="a3"/>
            <p:cNvSpPr/>
            <p:nvPr/>
          </p:nvSpPr>
          <p:spPr>
            <a:xfrm>
              <a:off x="965200" y="558800"/>
              <a:ext cx="482600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3</a:t>
              </a:r>
            </a:p>
          </p:txBody>
        </p:sp>
        <p:cxnSp>
          <p:nvCxnSpPr>
            <p:cNvPr id="25" name="连接线"/>
            <p:cNvCxnSpPr>
              <a:cxnSpLocks/>
              <a:stCxn id="26" idx="2"/>
              <a:endCxn id="37" idx="0"/>
            </p:cNvCxnSpPr>
            <p:nvPr/>
          </p:nvCxnSpPr>
          <p:spPr>
            <a:xfrm flipH="1">
              <a:off x="1648996" y="1256704"/>
              <a:ext cx="896157" cy="33271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6" name="a8"/>
            <p:cNvSpPr/>
            <p:nvPr/>
          </p:nvSpPr>
          <p:spPr>
            <a:xfrm>
              <a:off x="2545153" y="1007990"/>
              <a:ext cx="482601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8</a:t>
              </a:r>
            </a:p>
          </p:txBody>
        </p:sp>
        <p:sp>
          <p:nvSpPr>
            <p:cNvPr id="27" name="a10"/>
            <p:cNvSpPr/>
            <p:nvPr/>
          </p:nvSpPr>
          <p:spPr>
            <a:xfrm>
              <a:off x="4343400" y="1143000"/>
              <a:ext cx="520994" cy="5207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10</a:t>
              </a:r>
            </a:p>
          </p:txBody>
        </p:sp>
        <p:cxnSp>
          <p:nvCxnSpPr>
            <p:cNvPr id="28" name="连接线"/>
            <p:cNvCxnSpPr>
              <a:cxnSpLocks/>
              <a:stCxn id="29" idx="0"/>
              <a:endCxn id="30" idx="0"/>
            </p:cNvCxnSpPr>
            <p:nvPr/>
          </p:nvCxnSpPr>
          <p:spPr>
            <a:xfrm flipH="1">
              <a:off x="5575801" y="1143000"/>
              <a:ext cx="475896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9" name="a13"/>
            <p:cNvSpPr/>
            <p:nvPr/>
          </p:nvSpPr>
          <p:spPr>
            <a:xfrm>
              <a:off x="5791200" y="1143000"/>
              <a:ext cx="520994" cy="5080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13</a:t>
              </a:r>
            </a:p>
          </p:txBody>
        </p:sp>
        <p:sp>
          <p:nvSpPr>
            <p:cNvPr id="30" name="a12"/>
            <p:cNvSpPr/>
            <p:nvPr/>
          </p:nvSpPr>
          <p:spPr>
            <a:xfrm>
              <a:off x="5308600" y="1587500"/>
              <a:ext cx="534402" cy="546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12</a:t>
              </a:r>
            </a:p>
          </p:txBody>
        </p:sp>
        <p:cxnSp>
          <p:nvCxnSpPr>
            <p:cNvPr id="31" name="连接线"/>
            <p:cNvCxnSpPr>
              <a:cxnSpLocks/>
              <a:stCxn id="37" idx="0"/>
              <a:endCxn id="34" idx="0"/>
            </p:cNvCxnSpPr>
            <p:nvPr/>
          </p:nvCxnSpPr>
          <p:spPr>
            <a:xfrm>
              <a:off x="1648996" y="1589416"/>
              <a:ext cx="1005304" cy="5060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2" name="连接线"/>
            <p:cNvCxnSpPr>
              <a:cxnSpLocks/>
              <a:stCxn id="34" idx="0"/>
              <a:endCxn id="36" idx="0"/>
            </p:cNvCxnSpPr>
            <p:nvPr/>
          </p:nvCxnSpPr>
          <p:spPr>
            <a:xfrm flipH="1">
              <a:off x="2119898" y="2095500"/>
              <a:ext cx="534402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3" name="连接线"/>
            <p:cNvCxnSpPr>
              <a:cxnSpLocks/>
              <a:stCxn id="34" idx="0"/>
              <a:endCxn id="35" idx="0"/>
            </p:cNvCxnSpPr>
            <p:nvPr/>
          </p:nvCxnSpPr>
          <p:spPr>
            <a:xfrm>
              <a:off x="2654300" y="209550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4" name="a6"/>
            <p:cNvSpPr/>
            <p:nvPr/>
          </p:nvSpPr>
          <p:spPr>
            <a:xfrm>
              <a:off x="2413000" y="2095500"/>
              <a:ext cx="482600" cy="4726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6</a:t>
              </a:r>
            </a:p>
          </p:txBody>
        </p:sp>
        <p:sp>
          <p:nvSpPr>
            <p:cNvPr id="35" name="a7"/>
            <p:cNvSpPr/>
            <p:nvPr/>
          </p:nvSpPr>
          <p:spPr>
            <a:xfrm>
              <a:off x="2895600" y="2641600"/>
              <a:ext cx="482600" cy="5060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7</a:t>
              </a:r>
            </a:p>
          </p:txBody>
        </p:sp>
        <p:sp>
          <p:nvSpPr>
            <p:cNvPr id="36" name="a5"/>
            <p:cNvSpPr/>
            <p:nvPr/>
          </p:nvSpPr>
          <p:spPr>
            <a:xfrm>
              <a:off x="1890295" y="2641600"/>
              <a:ext cx="459205" cy="5060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5</a:t>
              </a:r>
            </a:p>
          </p:txBody>
        </p:sp>
        <p:sp>
          <p:nvSpPr>
            <p:cNvPr id="37" name="a4"/>
            <p:cNvSpPr/>
            <p:nvPr/>
          </p:nvSpPr>
          <p:spPr>
            <a:xfrm>
              <a:off x="1407696" y="1589416"/>
              <a:ext cx="482599" cy="49231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4</a:t>
              </a:r>
            </a:p>
          </p:txBody>
        </p:sp>
        <p:cxnSp>
          <p:nvCxnSpPr>
            <p:cNvPr id="38" name="连接线"/>
            <p:cNvCxnSpPr>
              <a:cxnSpLocks/>
              <a:stCxn id="39" idx="0"/>
              <a:endCxn id="40" idx="0"/>
            </p:cNvCxnSpPr>
            <p:nvPr/>
          </p:nvCxnSpPr>
          <p:spPr>
            <a:xfrm>
              <a:off x="241300" y="1143000"/>
              <a:ext cx="472112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9" name="a1"/>
            <p:cNvSpPr/>
            <p:nvPr/>
          </p:nvSpPr>
          <p:spPr>
            <a:xfrm>
              <a:off x="0" y="1143000"/>
              <a:ext cx="482600" cy="4445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1</a:t>
              </a:r>
            </a:p>
          </p:txBody>
        </p:sp>
        <p:sp>
          <p:nvSpPr>
            <p:cNvPr id="40" name="a2"/>
            <p:cNvSpPr/>
            <p:nvPr/>
          </p:nvSpPr>
          <p:spPr>
            <a:xfrm>
              <a:off x="482600" y="1663700"/>
              <a:ext cx="461624" cy="4726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1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11" grpId="0" animBg="1" advAuto="0"/>
      <p:bldP spid="15" grpId="0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2542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15, 16 );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049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59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81782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0044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Arc 8"/>
          <p:cNvSpPr/>
          <p:nvPr/>
        </p:nvSpPr>
        <p:spPr>
          <a:xfrm flipV="1">
            <a:off x="7852792" y="2105560"/>
            <a:ext cx="89139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6471504" y="2105560"/>
            <a:ext cx="1224136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6310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5522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8" name="Arc 17"/>
          <p:cNvSpPr/>
          <p:nvPr/>
        </p:nvSpPr>
        <p:spPr>
          <a:xfrm flipV="1">
            <a:off x="6804248" y="2132856"/>
            <a:ext cx="1224135" cy="1008112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0875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6729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7" name="Arc 16"/>
          <p:cNvSpPr/>
          <p:nvPr/>
        </p:nvSpPr>
        <p:spPr>
          <a:xfrm flipH="1" flipV="1">
            <a:off x="7520074" y="2204864"/>
            <a:ext cx="1286749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c 17"/>
          <p:cNvSpPr/>
          <p:nvPr/>
        </p:nvSpPr>
        <p:spPr>
          <a:xfrm rot="6020986" flipH="1" flipV="1">
            <a:off x="6046599" y="3236634"/>
            <a:ext cx="2286174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22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" name="first pivot…"/>
          <p:cNvSpPr txBox="1"/>
          <p:nvPr/>
        </p:nvSpPr>
        <p:spPr>
          <a:xfrm>
            <a:off x="2876548" y="2738945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42" name="线条"/>
          <p:cNvSpPr/>
          <p:nvPr/>
        </p:nvSpPr>
        <p:spPr>
          <a:xfrm flipH="1" flipV="1">
            <a:off x="4302854" y="3393201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3" name="成组"/>
          <p:cNvGrpSpPr/>
          <p:nvPr/>
        </p:nvGrpSpPr>
        <p:grpSpPr>
          <a:xfrm>
            <a:off x="2169499" y="3608421"/>
            <a:ext cx="5192793" cy="2902357"/>
            <a:chOff x="-95247" y="-300957"/>
            <a:chExt cx="6462348" cy="3457607"/>
          </a:xfrm>
        </p:grpSpPr>
        <p:cxnSp>
          <p:nvCxnSpPr>
            <p:cNvPr id="44" name="连接线"/>
            <p:cNvCxnSpPr>
              <a:cxnSpLocks/>
              <a:stCxn id="46" idx="2"/>
              <a:endCxn id="52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" name="连接线"/>
            <p:cNvCxnSpPr>
              <a:cxnSpLocks/>
              <a:stCxn id="46" idx="6"/>
              <a:endCxn id="49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6" name="a9"/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47" name="连接线"/>
            <p:cNvCxnSpPr>
              <a:cxnSpLocks/>
              <a:stCxn id="49" idx="6"/>
              <a:endCxn id="57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8" name="连接线"/>
            <p:cNvCxnSpPr>
              <a:cxnSpLocks/>
              <a:stCxn id="49" idx="0"/>
              <a:endCxn id="55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9" name="a11"/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50" name="连接线"/>
            <p:cNvCxnSpPr>
              <a:cxnSpLocks/>
              <a:stCxn id="52" idx="2"/>
              <a:endCxn id="67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" name="连接线"/>
            <p:cNvCxnSpPr>
              <a:cxnSpLocks/>
              <a:stCxn id="52" idx="6"/>
              <a:endCxn id="54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2" name="a3"/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53" name="连接线"/>
            <p:cNvCxnSpPr>
              <a:cxnSpLocks/>
              <a:stCxn id="54" idx="2"/>
              <a:endCxn id="65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4" name="a8"/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55" name="a10"/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56" name="连接线"/>
            <p:cNvCxnSpPr>
              <a:cxnSpLocks/>
              <a:stCxn id="57" idx="0"/>
              <a:endCxn id="58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7" name="a13"/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58" name="a12"/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59" name="连接线"/>
            <p:cNvCxnSpPr>
              <a:cxnSpLocks/>
              <a:stCxn id="65" idx="6"/>
              <a:endCxn id="62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" name="连接线"/>
            <p:cNvCxnSpPr>
              <a:cxnSpLocks/>
              <a:stCxn id="62" idx="0"/>
              <a:endCxn id="64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" name="连接线"/>
            <p:cNvCxnSpPr>
              <a:cxnSpLocks/>
              <a:stCxn id="62" idx="0"/>
              <a:endCxn id="63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2" name="a6"/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6</a:t>
              </a:r>
            </a:p>
          </p:txBody>
        </p:sp>
        <p:sp>
          <p:nvSpPr>
            <p:cNvPr id="63" name="a7"/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64" name="a5"/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65" name="a4"/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66" name="连接线"/>
            <p:cNvCxnSpPr>
              <a:cxnSpLocks/>
              <a:stCxn id="67" idx="0"/>
              <a:endCxn id="68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7" name="a1"/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68" name="a2"/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</p:spTree>
    <p:extLst>
      <p:ext uri="{BB962C8B-B14F-4D97-AF65-F5344CB8AC3E}">
        <p14:creationId xmlns:p14="http://schemas.microsoft.com/office/powerpoint/2010/main" val="39593895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start by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3050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79112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04198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9600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45991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619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by calling quicksort on the second half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21,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17003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21,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21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3765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5892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the sub-array was already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03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  <p:sp>
        <p:nvSpPr>
          <p:cNvPr id="92" name="first pivot…">
            <a:extLst>
              <a:ext uri="{FF2B5EF4-FFF2-40B4-BE49-F238E27FC236}">
                <a16:creationId xmlns:a16="http://schemas.microsoft.com/office/drawing/2014/main" id="{D7D75A35-1ACE-A143-9EAD-423CA084D849}"/>
              </a:ext>
            </a:extLst>
          </p:cNvPr>
          <p:cNvSpPr txBox="1"/>
          <p:nvPr/>
        </p:nvSpPr>
        <p:spPr>
          <a:xfrm>
            <a:off x="2876548" y="2738945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93" name="线条">
            <a:extLst>
              <a:ext uri="{FF2B5EF4-FFF2-40B4-BE49-F238E27FC236}">
                <a16:creationId xmlns:a16="http://schemas.microsoft.com/office/drawing/2014/main" id="{C895790C-2579-F346-8162-CD1DBAB472C1}"/>
              </a:ext>
            </a:extLst>
          </p:cNvPr>
          <p:cNvSpPr/>
          <p:nvPr/>
        </p:nvSpPr>
        <p:spPr>
          <a:xfrm flipH="1" flipV="1">
            <a:off x="4302854" y="3393201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94" name="成组">
            <a:extLst>
              <a:ext uri="{FF2B5EF4-FFF2-40B4-BE49-F238E27FC236}">
                <a16:creationId xmlns:a16="http://schemas.microsoft.com/office/drawing/2014/main" id="{19BAE42D-15B2-0547-AEF7-3B6DB23590A8}"/>
              </a:ext>
            </a:extLst>
          </p:cNvPr>
          <p:cNvGrpSpPr/>
          <p:nvPr/>
        </p:nvGrpSpPr>
        <p:grpSpPr>
          <a:xfrm>
            <a:off x="2169499" y="3608421"/>
            <a:ext cx="5192793" cy="2902357"/>
            <a:chOff x="-95247" y="-300957"/>
            <a:chExt cx="6462348" cy="3457607"/>
          </a:xfrm>
        </p:grpSpPr>
        <p:cxnSp>
          <p:nvCxnSpPr>
            <p:cNvPr id="95" name="连接线">
              <a:extLst>
                <a:ext uri="{FF2B5EF4-FFF2-40B4-BE49-F238E27FC236}">
                  <a16:creationId xmlns:a16="http://schemas.microsoft.com/office/drawing/2014/main" id="{F5832405-FF70-234B-A9EE-E35DC55EDE7F}"/>
                </a:ext>
              </a:extLst>
            </p:cNvPr>
            <p:cNvCxnSpPr>
              <a:cxnSpLocks/>
              <a:stCxn id="97" idx="2"/>
              <a:endCxn id="103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6" name="连接线">
              <a:extLst>
                <a:ext uri="{FF2B5EF4-FFF2-40B4-BE49-F238E27FC236}">
                  <a16:creationId xmlns:a16="http://schemas.microsoft.com/office/drawing/2014/main" id="{AA699D2D-531E-4840-81AE-8E4887055677}"/>
                </a:ext>
              </a:extLst>
            </p:cNvPr>
            <p:cNvCxnSpPr>
              <a:cxnSpLocks/>
              <a:stCxn id="97" idx="6"/>
              <a:endCxn id="100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7" name="a9">
              <a:extLst>
                <a:ext uri="{FF2B5EF4-FFF2-40B4-BE49-F238E27FC236}">
                  <a16:creationId xmlns:a16="http://schemas.microsoft.com/office/drawing/2014/main" id="{F16E86CF-19F1-4442-9A95-BF6D235B48A9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98" name="连接线">
              <a:extLst>
                <a:ext uri="{FF2B5EF4-FFF2-40B4-BE49-F238E27FC236}">
                  <a16:creationId xmlns:a16="http://schemas.microsoft.com/office/drawing/2014/main" id="{E06E5297-86BD-BF42-913E-63D357529E45}"/>
                </a:ext>
              </a:extLst>
            </p:cNvPr>
            <p:cNvCxnSpPr>
              <a:cxnSpLocks/>
              <a:stCxn id="100" idx="6"/>
              <a:endCxn id="108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9" name="连接线">
              <a:extLst>
                <a:ext uri="{FF2B5EF4-FFF2-40B4-BE49-F238E27FC236}">
                  <a16:creationId xmlns:a16="http://schemas.microsoft.com/office/drawing/2014/main" id="{11929E90-4C5D-4942-A549-5112E1979A0E}"/>
                </a:ext>
              </a:extLst>
            </p:cNvPr>
            <p:cNvCxnSpPr>
              <a:cxnSpLocks/>
              <a:stCxn id="100" idx="0"/>
              <a:endCxn id="106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0" name="a11">
              <a:extLst>
                <a:ext uri="{FF2B5EF4-FFF2-40B4-BE49-F238E27FC236}">
                  <a16:creationId xmlns:a16="http://schemas.microsoft.com/office/drawing/2014/main" id="{47FA6839-3140-B846-BA91-BA79F833ED5E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EE9C3FA6-808C-D241-B848-9E2EF80D5633}"/>
                </a:ext>
              </a:extLst>
            </p:cNvPr>
            <p:cNvCxnSpPr>
              <a:cxnSpLocks/>
              <a:stCxn id="103" idx="2"/>
              <a:endCxn id="118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2" name="连接线">
              <a:extLst>
                <a:ext uri="{FF2B5EF4-FFF2-40B4-BE49-F238E27FC236}">
                  <a16:creationId xmlns:a16="http://schemas.microsoft.com/office/drawing/2014/main" id="{27BCD131-FC6D-E245-A6CB-D51F45170770}"/>
                </a:ext>
              </a:extLst>
            </p:cNvPr>
            <p:cNvCxnSpPr>
              <a:cxnSpLocks/>
              <a:stCxn id="103" idx="6"/>
              <a:endCxn id="105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3" name="a3">
              <a:extLst>
                <a:ext uri="{FF2B5EF4-FFF2-40B4-BE49-F238E27FC236}">
                  <a16:creationId xmlns:a16="http://schemas.microsoft.com/office/drawing/2014/main" id="{2B3F7611-2811-E14B-A5CD-D0D5BA5AC08E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04" name="连接线">
              <a:extLst>
                <a:ext uri="{FF2B5EF4-FFF2-40B4-BE49-F238E27FC236}">
                  <a16:creationId xmlns:a16="http://schemas.microsoft.com/office/drawing/2014/main" id="{4DCFF173-6D19-3249-8567-BBADA71C497D}"/>
                </a:ext>
              </a:extLst>
            </p:cNvPr>
            <p:cNvCxnSpPr>
              <a:cxnSpLocks/>
              <a:stCxn id="105" idx="2"/>
              <a:endCxn id="116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5" name="a8">
              <a:extLst>
                <a:ext uri="{FF2B5EF4-FFF2-40B4-BE49-F238E27FC236}">
                  <a16:creationId xmlns:a16="http://schemas.microsoft.com/office/drawing/2014/main" id="{199FE691-5E64-704E-8E06-94CF65C56ACD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06" name="a10">
              <a:extLst>
                <a:ext uri="{FF2B5EF4-FFF2-40B4-BE49-F238E27FC236}">
                  <a16:creationId xmlns:a16="http://schemas.microsoft.com/office/drawing/2014/main" id="{9E102DFE-6FBC-0C4E-9873-A8B92F1353A2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6C7A20D3-11D1-8C43-897A-4B09D1F3F52F}"/>
                </a:ext>
              </a:extLst>
            </p:cNvPr>
            <p:cNvCxnSpPr>
              <a:cxnSpLocks/>
              <a:stCxn id="108" idx="0"/>
              <a:endCxn id="109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8" name="a13">
              <a:extLst>
                <a:ext uri="{FF2B5EF4-FFF2-40B4-BE49-F238E27FC236}">
                  <a16:creationId xmlns:a16="http://schemas.microsoft.com/office/drawing/2014/main" id="{FB4DCADE-B89B-774D-977C-56F57715D839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09" name="a12">
              <a:extLst>
                <a:ext uri="{FF2B5EF4-FFF2-40B4-BE49-F238E27FC236}">
                  <a16:creationId xmlns:a16="http://schemas.microsoft.com/office/drawing/2014/main" id="{84451134-E7C6-D441-9872-E94A21C6BC53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10" name="连接线">
              <a:extLst>
                <a:ext uri="{FF2B5EF4-FFF2-40B4-BE49-F238E27FC236}">
                  <a16:creationId xmlns:a16="http://schemas.microsoft.com/office/drawing/2014/main" id="{FE92DFF2-5549-CD4E-8BFA-E736D51FB344}"/>
                </a:ext>
              </a:extLst>
            </p:cNvPr>
            <p:cNvCxnSpPr>
              <a:cxnSpLocks/>
              <a:stCxn id="116" idx="6"/>
              <a:endCxn id="113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11" name="连接线">
              <a:extLst>
                <a:ext uri="{FF2B5EF4-FFF2-40B4-BE49-F238E27FC236}">
                  <a16:creationId xmlns:a16="http://schemas.microsoft.com/office/drawing/2014/main" id="{BB9DC063-2173-6F46-A6FA-1E75B8C12C30}"/>
                </a:ext>
              </a:extLst>
            </p:cNvPr>
            <p:cNvCxnSpPr>
              <a:cxnSpLocks/>
              <a:stCxn id="113" idx="0"/>
              <a:endCxn id="115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12" name="连接线">
              <a:extLst>
                <a:ext uri="{FF2B5EF4-FFF2-40B4-BE49-F238E27FC236}">
                  <a16:creationId xmlns:a16="http://schemas.microsoft.com/office/drawing/2014/main" id="{BB665960-3B2D-1C4D-8D9F-4245A8C25E91}"/>
                </a:ext>
              </a:extLst>
            </p:cNvPr>
            <p:cNvCxnSpPr>
              <a:cxnSpLocks/>
              <a:stCxn id="113" idx="0"/>
              <a:endCxn id="114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3" name="a6">
              <a:extLst>
                <a:ext uri="{FF2B5EF4-FFF2-40B4-BE49-F238E27FC236}">
                  <a16:creationId xmlns:a16="http://schemas.microsoft.com/office/drawing/2014/main" id="{40EE7D81-828F-F940-A5CD-D0852A993B53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6</a:t>
              </a:r>
            </a:p>
          </p:txBody>
        </p:sp>
        <p:sp>
          <p:nvSpPr>
            <p:cNvPr id="114" name="a7">
              <a:extLst>
                <a:ext uri="{FF2B5EF4-FFF2-40B4-BE49-F238E27FC236}">
                  <a16:creationId xmlns:a16="http://schemas.microsoft.com/office/drawing/2014/main" id="{538C3CD9-AB4A-394E-8488-66A64A0CA992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15" name="a5">
              <a:extLst>
                <a:ext uri="{FF2B5EF4-FFF2-40B4-BE49-F238E27FC236}">
                  <a16:creationId xmlns:a16="http://schemas.microsoft.com/office/drawing/2014/main" id="{35A90E20-F964-8542-B41F-BD7B3B0C30CD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16" name="a4">
              <a:extLst>
                <a:ext uri="{FF2B5EF4-FFF2-40B4-BE49-F238E27FC236}">
                  <a16:creationId xmlns:a16="http://schemas.microsoft.com/office/drawing/2014/main" id="{A5EA22FD-1C7B-964A-AC65-CA0AB9076148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17" name="连接线">
              <a:extLst>
                <a:ext uri="{FF2B5EF4-FFF2-40B4-BE49-F238E27FC236}">
                  <a16:creationId xmlns:a16="http://schemas.microsoft.com/office/drawing/2014/main" id="{8EE36632-C7FE-7F44-BC30-5E6F06001B49}"/>
                </a:ext>
              </a:extLst>
            </p:cNvPr>
            <p:cNvCxnSpPr>
              <a:cxnSpLocks/>
              <a:stCxn id="118" idx="0"/>
              <a:endCxn id="119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8" name="a1">
              <a:extLst>
                <a:ext uri="{FF2B5EF4-FFF2-40B4-BE49-F238E27FC236}">
                  <a16:creationId xmlns:a16="http://schemas.microsoft.com/office/drawing/2014/main" id="{7D87E4D7-7CBD-5B40-9BE1-4F31FCA0D651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19" name="a2">
              <a:extLst>
                <a:ext uri="{FF2B5EF4-FFF2-40B4-BE49-F238E27FC236}">
                  <a16:creationId xmlns:a16="http://schemas.microsoft.com/office/drawing/2014/main" id="{4E659D50-33F5-0340-B466-F4BA1A8B2871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1758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3142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6354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425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9627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now used quicksort to sort this array of 25 entries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5208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Black Board Example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 the following list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insertion sort for any sub-list of size 4 or less</a:t>
            </a:r>
            <a:endParaRPr lang="en-US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95736" y="2420888"/>
          <a:ext cx="394443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9675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Memory Requirements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The additional memory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Function call stack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Each recursive function call places its local variables, parameters, </a:t>
            </a:r>
            <a:r>
              <a:rPr lang="en-US" altLang="en-US" i="1" dirty="0">
                <a:latin typeface="Arial" charset="0"/>
                <a:cs typeface="Arial" charset="0"/>
              </a:rPr>
              <a:t>etc</a:t>
            </a:r>
            <a:r>
              <a:rPr lang="en-US" altLang="en-US" dirty="0">
                <a:latin typeface="Arial" charset="0"/>
                <a:cs typeface="Arial" charset="0"/>
              </a:rPr>
              <a:t>., on a stack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8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Summary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summarize the two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algorithms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0610"/>
              </p:ext>
            </p:extLst>
          </p:nvPr>
        </p:nvGraphicFramePr>
        <p:xfrm>
          <a:off x="1143000" y="2500313"/>
          <a:ext cx="650081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Merge</a:t>
                      </a:r>
                      <a:r>
                        <a:rPr lang="en-CA" baseline="0" dirty="0"/>
                        <a:t> Sort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Quicksort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i="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6276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Further modifications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Our implementation is by no means optimal: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 excellent paper on quicksort was written by Jon L. Bentley and </a:t>
            </a:r>
            <a:r>
              <a:rPr lang="en-CA" altLang="en-US">
                <a:latin typeface="Arial" charset="0"/>
                <a:cs typeface="Arial" charset="0"/>
              </a:rPr>
              <a:t>M. Douglas McIlroy:</a:t>
            </a:r>
          </a:p>
          <a:p>
            <a:pPr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Engineering a Sort Function</a:t>
            </a:r>
          </a:p>
          <a:p>
            <a:pPr algn="ctr"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found in </a:t>
            </a:r>
            <a:r>
              <a:rPr lang="en-CA" altLang="en-US">
                <a:latin typeface="Arial" charset="0"/>
                <a:cs typeface="Arial" charset="0"/>
              </a:rPr>
              <a:t>Software—Practice and Experience, Vol. 23(11), Nov 1993</a:t>
            </a:r>
          </a:p>
        </p:txBody>
      </p:sp>
    </p:spTree>
    <p:extLst>
      <p:ext uri="{BB962C8B-B14F-4D97-AF65-F5344CB8AC3E}">
        <p14:creationId xmlns:p14="http://schemas.microsoft.com/office/powerpoint/2010/main" val="8929984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Problem.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disorganized carpenter has a mixed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bolts.</a:t>
            </a:r>
          </a:p>
          <a:p>
            <a:pPr lvl="1"/>
            <a:r>
              <a:rPr lang="en-US" altLang="zh-CN" dirty="0"/>
              <a:t>The goal is to find the corresponding pairs of nuts and bolts.</a:t>
            </a:r>
          </a:p>
          <a:p>
            <a:pPr lvl="1"/>
            <a:r>
              <a:rPr lang="en-US" altLang="zh-CN" dirty="0"/>
              <a:t>Each nut fits exactly one bolt and each bolt fits exactly one nut.</a:t>
            </a:r>
          </a:p>
          <a:p>
            <a:pPr lvl="1"/>
            <a:r>
              <a:rPr lang="en-US" altLang="zh-CN" dirty="0"/>
              <a:t>By fitting a nut and a bolt together, the carpenter can see which one is bigger (but cannot directly compare either two nuts or two bolts).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Brute-force solution.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Compare each bolt to each nut—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Θ</a:t>
            </a:r>
            <a:r>
              <a:rPr lang="en-US" altLang="zh-CN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31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/>
              <a:t>Challenge.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 an algorithm that makes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>
                <a:hlinkClick r:id="rId2"/>
              </a:rPr>
              <a:t>Hint </a:t>
            </a:r>
            <a:r>
              <a:rPr lang="en-US" altLang="zh-CN" dirty="0"/>
              <a:t>: use quick sort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3"/>
          <a:srcRect t="13411" b="10033"/>
          <a:stretch>
            <a:fillRect/>
          </a:stretch>
        </p:blipFill>
        <p:spPr>
          <a:xfrm>
            <a:off x="3059832" y="3429000"/>
            <a:ext cx="3240360" cy="1481321"/>
          </a:xfrm>
          <a:prstGeom prst="rect">
            <a:avLst/>
          </a:prstGeom>
          <a:ln w="12700"/>
        </p:spPr>
      </p:pic>
    </p:spTree>
    <p:extLst>
      <p:ext uri="{BB962C8B-B14F-4D97-AF65-F5344CB8AC3E}">
        <p14:creationId xmlns:p14="http://schemas.microsoft.com/office/powerpoint/2010/main" val="26398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7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8</a:t>
            </a:r>
            <a:r>
              <a:rPr lang="en-US" altLang="zh-CN" dirty="0"/>
              <a:t> are compared during randomized quicksort?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18786" y="2213619"/>
            <a:ext cx="6123143" cy="1472236"/>
            <a:chOff x="918786" y="2213619"/>
            <a:chExt cx="6123143" cy="1472236"/>
          </a:xfrm>
        </p:grpSpPr>
        <p:sp>
          <p:nvSpPr>
            <p:cNvPr id="4" name="圆角矩形 3"/>
            <p:cNvSpPr/>
            <p:nvPr/>
          </p:nvSpPr>
          <p:spPr>
            <a:xfrm>
              <a:off x="918786" y="3335542"/>
              <a:ext cx="628878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91287" y="2213619"/>
              <a:ext cx="5250642" cy="1307550"/>
              <a:chOff x="1791287" y="2213619"/>
              <a:chExt cx="5250642" cy="1307550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791287" y="2213619"/>
                <a:ext cx="4998001" cy="1307550"/>
                <a:chOff x="-1298546" y="0"/>
                <a:chExt cx="4998000" cy="1307549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298546" y="855339"/>
                  <a:ext cx="1124529" cy="452210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69019" y="2530665"/>
                <a:ext cx="40729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if two elements are adjacent,</a:t>
                </a:r>
              </a:p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one must be an ancestor of the other</a:t>
                </a:r>
              </a:p>
            </p:txBody>
          </p:sp>
        </p:grpSp>
      </p:grpSp>
      <p:grpSp>
        <p:nvGrpSpPr>
          <p:cNvPr id="119" name="成组">
            <a:extLst>
              <a:ext uri="{FF2B5EF4-FFF2-40B4-BE49-F238E27FC236}">
                <a16:creationId xmlns:a16="http://schemas.microsoft.com/office/drawing/2014/main" id="{45636574-FBAF-494D-8309-B0EA8943729D}"/>
              </a:ext>
            </a:extLst>
          </p:cNvPr>
          <p:cNvGrpSpPr/>
          <p:nvPr/>
        </p:nvGrpSpPr>
        <p:grpSpPr>
          <a:xfrm>
            <a:off x="2233545" y="3429000"/>
            <a:ext cx="5192793" cy="2902357"/>
            <a:chOff x="-95247" y="-300957"/>
            <a:chExt cx="6462348" cy="3457607"/>
          </a:xfrm>
        </p:grpSpPr>
        <p:cxnSp>
          <p:nvCxnSpPr>
            <p:cNvPr id="120" name="连接线">
              <a:extLst>
                <a:ext uri="{FF2B5EF4-FFF2-40B4-BE49-F238E27FC236}">
                  <a16:creationId xmlns:a16="http://schemas.microsoft.com/office/drawing/2014/main" id="{26AAFB55-65D2-BC4E-AD8F-3033271B9878}"/>
                </a:ext>
              </a:extLst>
            </p:cNvPr>
            <p:cNvCxnSpPr>
              <a:cxnSpLocks/>
              <a:stCxn id="122" idx="2"/>
              <a:endCxn id="128" idx="0"/>
            </p:cNvCxnSpPr>
            <p:nvPr/>
          </p:nvCxnSpPr>
          <p:spPr>
            <a:xfrm flipH="1">
              <a:off x="1222370" y="-43429"/>
              <a:ext cx="2092332" cy="60222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1" name="连接线">
              <a:extLst>
                <a:ext uri="{FF2B5EF4-FFF2-40B4-BE49-F238E27FC236}">
                  <a16:creationId xmlns:a16="http://schemas.microsoft.com/office/drawing/2014/main" id="{0A1D307E-5CBF-694F-A3FC-35FF52D375D7}"/>
                </a:ext>
              </a:extLst>
            </p:cNvPr>
            <p:cNvCxnSpPr>
              <a:cxnSpLocks/>
              <a:stCxn id="122" idx="6"/>
              <a:endCxn id="125" idx="0"/>
            </p:cNvCxnSpPr>
            <p:nvPr/>
          </p:nvCxnSpPr>
          <p:spPr>
            <a:xfrm>
              <a:off x="3829049" y="-43429"/>
              <a:ext cx="1285843" cy="60222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2" name="a9">
              <a:extLst>
                <a:ext uri="{FF2B5EF4-FFF2-40B4-BE49-F238E27FC236}">
                  <a16:creationId xmlns:a16="http://schemas.microsoft.com/office/drawing/2014/main" id="{9AF25F9B-9A99-A64F-8CA2-AB48B2D1EFD1}"/>
                </a:ext>
              </a:extLst>
            </p:cNvPr>
            <p:cNvSpPr/>
            <p:nvPr/>
          </p:nvSpPr>
          <p:spPr>
            <a:xfrm>
              <a:off x="3314703" y="-300957"/>
              <a:ext cx="514346" cy="5150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123" name="连接线">
              <a:extLst>
                <a:ext uri="{FF2B5EF4-FFF2-40B4-BE49-F238E27FC236}">
                  <a16:creationId xmlns:a16="http://schemas.microsoft.com/office/drawing/2014/main" id="{2FD83B0C-CDFA-9745-8A89-FAC052658DC0}"/>
                </a:ext>
              </a:extLst>
            </p:cNvPr>
            <p:cNvCxnSpPr>
              <a:cxnSpLocks/>
              <a:stCxn id="125" idx="6"/>
              <a:endCxn id="133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4" name="连接线">
              <a:extLst>
                <a:ext uri="{FF2B5EF4-FFF2-40B4-BE49-F238E27FC236}">
                  <a16:creationId xmlns:a16="http://schemas.microsoft.com/office/drawing/2014/main" id="{85C398F3-A0DE-334E-BAA5-C0DA20B568C6}"/>
                </a:ext>
              </a:extLst>
            </p:cNvPr>
            <p:cNvCxnSpPr>
              <a:cxnSpLocks/>
              <a:stCxn id="125" idx="0"/>
              <a:endCxn id="131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5" name="a11">
              <a:extLst>
                <a:ext uri="{FF2B5EF4-FFF2-40B4-BE49-F238E27FC236}">
                  <a16:creationId xmlns:a16="http://schemas.microsoft.com/office/drawing/2014/main" id="{3E7659DF-50BC-F14C-BC10-9B83181373EC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126" name="连接线">
              <a:extLst>
                <a:ext uri="{FF2B5EF4-FFF2-40B4-BE49-F238E27FC236}">
                  <a16:creationId xmlns:a16="http://schemas.microsoft.com/office/drawing/2014/main" id="{7FD29DDB-93C9-AB4E-AB08-62CD3CAEBB26}"/>
                </a:ext>
              </a:extLst>
            </p:cNvPr>
            <p:cNvCxnSpPr>
              <a:cxnSpLocks/>
              <a:stCxn id="128" idx="2"/>
              <a:endCxn id="143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7" name="连接线">
              <a:extLst>
                <a:ext uri="{FF2B5EF4-FFF2-40B4-BE49-F238E27FC236}">
                  <a16:creationId xmlns:a16="http://schemas.microsoft.com/office/drawing/2014/main" id="{C0E419D0-9297-644D-BDE4-1C994E4D577D}"/>
                </a:ext>
              </a:extLst>
            </p:cNvPr>
            <p:cNvCxnSpPr>
              <a:cxnSpLocks/>
              <a:stCxn id="128" idx="6"/>
              <a:endCxn id="130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8" name="a3">
              <a:extLst>
                <a:ext uri="{FF2B5EF4-FFF2-40B4-BE49-F238E27FC236}">
                  <a16:creationId xmlns:a16="http://schemas.microsoft.com/office/drawing/2014/main" id="{A910A88D-1F1F-7348-8BA2-77B2A3AF55E8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29" name="连接线">
              <a:extLst>
                <a:ext uri="{FF2B5EF4-FFF2-40B4-BE49-F238E27FC236}">
                  <a16:creationId xmlns:a16="http://schemas.microsoft.com/office/drawing/2014/main" id="{C9B1A5C1-4948-9D49-B209-8CC2CAB13597}"/>
                </a:ext>
              </a:extLst>
            </p:cNvPr>
            <p:cNvCxnSpPr>
              <a:cxnSpLocks/>
              <a:stCxn id="130" idx="2"/>
              <a:endCxn id="141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0" name="a8">
              <a:extLst>
                <a:ext uri="{FF2B5EF4-FFF2-40B4-BE49-F238E27FC236}">
                  <a16:creationId xmlns:a16="http://schemas.microsoft.com/office/drawing/2014/main" id="{09F90DE3-44B6-2348-8B96-B275AB45E77D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31" name="a10">
              <a:extLst>
                <a:ext uri="{FF2B5EF4-FFF2-40B4-BE49-F238E27FC236}">
                  <a16:creationId xmlns:a16="http://schemas.microsoft.com/office/drawing/2014/main" id="{4CA94EAB-3028-EC4C-AC78-7B95EA06C056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32" name="连接线">
              <a:extLst>
                <a:ext uri="{FF2B5EF4-FFF2-40B4-BE49-F238E27FC236}">
                  <a16:creationId xmlns:a16="http://schemas.microsoft.com/office/drawing/2014/main" id="{4AAD6678-618D-E646-BED5-2B164D3BC658}"/>
                </a:ext>
              </a:extLst>
            </p:cNvPr>
            <p:cNvCxnSpPr>
              <a:cxnSpLocks/>
              <a:stCxn id="133" idx="0"/>
              <a:endCxn id="134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3" name="a13">
              <a:extLst>
                <a:ext uri="{FF2B5EF4-FFF2-40B4-BE49-F238E27FC236}">
                  <a16:creationId xmlns:a16="http://schemas.microsoft.com/office/drawing/2014/main" id="{B195DCD2-F3C4-E145-924C-23E84E98F589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34" name="a12">
              <a:extLst>
                <a:ext uri="{FF2B5EF4-FFF2-40B4-BE49-F238E27FC236}">
                  <a16:creationId xmlns:a16="http://schemas.microsoft.com/office/drawing/2014/main" id="{3D2A3264-1DEE-8844-A555-96685C019904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35" name="连接线">
              <a:extLst>
                <a:ext uri="{FF2B5EF4-FFF2-40B4-BE49-F238E27FC236}">
                  <a16:creationId xmlns:a16="http://schemas.microsoft.com/office/drawing/2014/main" id="{FF53B9EA-8958-0043-8164-76A9AF5727EE}"/>
                </a:ext>
              </a:extLst>
            </p:cNvPr>
            <p:cNvCxnSpPr>
              <a:cxnSpLocks/>
              <a:stCxn id="141" idx="6"/>
              <a:endCxn id="138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6" name="连接线">
              <a:extLst>
                <a:ext uri="{FF2B5EF4-FFF2-40B4-BE49-F238E27FC236}">
                  <a16:creationId xmlns:a16="http://schemas.microsoft.com/office/drawing/2014/main" id="{104028C7-0EF5-1142-BCAF-9B25BDCFEAC2}"/>
                </a:ext>
              </a:extLst>
            </p:cNvPr>
            <p:cNvCxnSpPr>
              <a:cxnSpLocks/>
              <a:stCxn id="138" idx="0"/>
              <a:endCxn id="140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7" name="连接线">
              <a:extLst>
                <a:ext uri="{FF2B5EF4-FFF2-40B4-BE49-F238E27FC236}">
                  <a16:creationId xmlns:a16="http://schemas.microsoft.com/office/drawing/2014/main" id="{1ECEA2EE-6D8C-2741-AAB5-0474D5395F75}"/>
                </a:ext>
              </a:extLst>
            </p:cNvPr>
            <p:cNvCxnSpPr>
              <a:cxnSpLocks/>
              <a:stCxn id="138" idx="0"/>
              <a:endCxn id="139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8" name="a6">
              <a:extLst>
                <a:ext uri="{FF2B5EF4-FFF2-40B4-BE49-F238E27FC236}">
                  <a16:creationId xmlns:a16="http://schemas.microsoft.com/office/drawing/2014/main" id="{7FBDAACA-ED69-C342-96B6-7898A527FC7D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39" name="a7">
              <a:extLst>
                <a:ext uri="{FF2B5EF4-FFF2-40B4-BE49-F238E27FC236}">
                  <a16:creationId xmlns:a16="http://schemas.microsoft.com/office/drawing/2014/main" id="{7901310B-3322-A04B-A12F-4CD2858AE287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40" name="a5">
              <a:extLst>
                <a:ext uri="{FF2B5EF4-FFF2-40B4-BE49-F238E27FC236}">
                  <a16:creationId xmlns:a16="http://schemas.microsoft.com/office/drawing/2014/main" id="{E494BD45-895F-B043-A2D5-E8C31F348642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41" name="a4">
              <a:extLst>
                <a:ext uri="{FF2B5EF4-FFF2-40B4-BE49-F238E27FC236}">
                  <a16:creationId xmlns:a16="http://schemas.microsoft.com/office/drawing/2014/main" id="{B8BC6E52-8FD6-2847-9C33-7FA920B25612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42" name="连接线">
              <a:extLst>
                <a:ext uri="{FF2B5EF4-FFF2-40B4-BE49-F238E27FC236}">
                  <a16:creationId xmlns:a16="http://schemas.microsoft.com/office/drawing/2014/main" id="{2CF5C096-9C38-5146-A16A-D61B7FAE42FF}"/>
                </a:ext>
              </a:extLst>
            </p:cNvPr>
            <p:cNvCxnSpPr>
              <a:cxnSpLocks/>
              <a:stCxn id="143" idx="0"/>
              <a:endCxn id="144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43" name="a1">
              <a:extLst>
                <a:ext uri="{FF2B5EF4-FFF2-40B4-BE49-F238E27FC236}">
                  <a16:creationId xmlns:a16="http://schemas.microsoft.com/office/drawing/2014/main" id="{6F5D6356-89F0-7C41-9215-FC17C29806E6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44" name="a2">
              <a:extLst>
                <a:ext uri="{FF2B5EF4-FFF2-40B4-BE49-F238E27FC236}">
                  <a16:creationId xmlns:a16="http://schemas.microsoft.com/office/drawing/2014/main" id="{156206C5-C721-A247-B426-03485A244184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37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Divide.</a:t>
            </a:r>
          </a:p>
          <a:p>
            <a:pPr lvl="1"/>
            <a:r>
              <a:rPr lang="en-US" altLang="zh-CN" dirty="0"/>
              <a:t>Pick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uniformly at random; compare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against all nuts;</a:t>
            </a:r>
            <a:br>
              <a:rPr lang="en-US" altLang="zh-CN" dirty="0"/>
            </a:br>
            <a:r>
              <a:rPr lang="en-US" altLang="zh-CN" dirty="0"/>
              <a:t>divide nuts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from those that are larger than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Let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be the nut that matches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. Compare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against all bolts;</a:t>
            </a:r>
            <a:br>
              <a:rPr lang="en-US" altLang="zh-CN" dirty="0"/>
            </a:br>
            <a:r>
              <a:rPr lang="en-US" altLang="zh-CN" dirty="0"/>
              <a:t>divide bolts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from those that are larger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Conquer.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Recursively solve two independent </a:t>
            </a:r>
            <a:r>
              <a:rPr lang="en-US" altLang="zh-CN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subproblems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Analysis.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Almost identical to analysis of randomized quicksort.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       (but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 to partition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141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covered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On average faster than heap sort or merge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Uses a pivot to partition the objects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Using the median of three pivots is a reasonably means of finding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776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Goal.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Recipe for solving common divide-and-conquer recurrences: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with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(0) = 0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(1) = Θ(1)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Terms.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number of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factor by which the </a:t>
            </a:r>
            <a:r>
              <a:rPr lang="en-US" altLang="zh-CN" dirty="0" err="1"/>
              <a:t>subproblem</a:t>
            </a:r>
            <a:r>
              <a:rPr lang="en-US" altLang="zh-CN" dirty="0"/>
              <a:t> size decreases.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0</a:t>
            </a:r>
            <a:r>
              <a:rPr lang="en-US" altLang="zh-CN" dirty="0"/>
              <a:t> is the work to divide and combine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Recursion tree.  </a:t>
            </a:r>
            <a:r>
              <a:rPr lang="en-US" altLang="zh-CN" dirty="0">
                <a:solidFill>
                  <a:srgbClr val="606060"/>
                </a:solidFill>
              </a:rPr>
              <a:t>[ assuming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606060"/>
                </a:solidFill>
              </a:rPr>
              <a:t> is a power of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b </a:t>
            </a:r>
            <a:r>
              <a:rPr lang="en-US" altLang="zh-CN" dirty="0">
                <a:solidFill>
                  <a:srgbClr val="606060"/>
                </a:solidFill>
              </a:rPr>
              <a:t>]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branching factor.</a:t>
            </a:r>
          </a:p>
          <a:p>
            <a:pPr lvl="1"/>
            <a:r>
              <a:rPr lang="en-US" altLang="zh-CN" i="1" spc="12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44499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lang="en-US" altLang="zh-CN" dirty="0"/>
              <a:t> 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at level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1 +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i="1" baseline="-18500" dirty="0" err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n</a:t>
            </a:r>
            <a:r>
              <a:rPr lang="en-US" altLang="zh-CN" dirty="0"/>
              <a:t> levels.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/ </a:t>
            </a:r>
            <a:r>
              <a:rPr lang="en-US" altLang="zh-CN" i="1" spc="120" dirty="0" err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baseline="444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size of </a:t>
            </a:r>
            <a:r>
              <a:rPr lang="en-US" altLang="zh-CN" dirty="0" err="1"/>
              <a:t>subproblem</a:t>
            </a:r>
            <a:r>
              <a:rPr lang="en-US" altLang="zh-CN" dirty="0"/>
              <a:t> at level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060848"/>
            <a:ext cx="2462563" cy="42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23466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Merge Sort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time required to sort an array of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&gt; 1</a:t>
            </a:r>
            <a:r>
              <a:rPr lang="en-US" altLang="en-US" dirty="0">
                <a:latin typeface="Arial" charset="0"/>
                <a:cs typeface="Arial" charset="0"/>
              </a:rPr>
              <a:t> is: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first half,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second half,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merge the two lists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That is: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Solution: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979613" y="2997200"/>
          <a:ext cx="40195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64" name="Equation" r:id="rId4" imgW="1790640" imgH="482400" progId="Equation.3">
                  <p:embed/>
                </p:oleObj>
              </mc:Choice>
              <mc:Fallback>
                <p:oleObj name="Equation" r:id="rId4" imgW="1790640" imgH="4824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997200"/>
                        <a:ext cx="401955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07424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Merge Sort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= 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571" b="-25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87299" y="1285383"/>
            <a:ext cx="1879403" cy="3434994"/>
            <a:chOff x="-134298" y="1244007"/>
            <a:chExt cx="1879403" cy="3434994"/>
          </a:xfrm>
        </p:grpSpPr>
        <p:grpSp>
          <p:nvGrpSpPr>
            <p:cNvPr id="52" name="组合 51"/>
            <p:cNvGrpSpPr/>
            <p:nvPr/>
          </p:nvGrpSpPr>
          <p:grpSpPr>
            <a:xfrm>
              <a:off x="-134298" y="1752090"/>
              <a:ext cx="1879403" cy="2926911"/>
              <a:chOff x="375091" y="1751385"/>
              <a:chExt cx="1879403" cy="2926911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2(n/2)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4(n/4)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091" y="4339100"/>
                    <a:ext cx="1879403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/ 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75091" y="4339100"/>
                    <a:ext cx="1879403" cy="339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1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15906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59067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21612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291022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blipFill>
                <a:blip r:embed="rId6"/>
                <a:stretch>
                  <a:fillRect l="-1751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7796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?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15280" y="1286226"/>
            <a:ext cx="1244778" cy="3451319"/>
            <a:chOff x="302712" y="1244007"/>
            <a:chExt cx="1244778" cy="3451319"/>
          </a:xfrm>
        </p:grpSpPr>
        <p:grpSp>
          <p:nvGrpSpPr>
            <p:cNvPr id="28" name="组合 27"/>
            <p:cNvGrpSpPr/>
            <p:nvPr/>
          </p:nvGrpSpPr>
          <p:grpSpPr>
            <a:xfrm>
              <a:off x="302712" y="1752090"/>
              <a:ext cx="1244778" cy="2943236"/>
              <a:chOff x="812101" y="1751385"/>
              <a:chExt cx="1244778" cy="2943236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294301" y="1285383"/>
            <a:ext cx="1879403" cy="3423559"/>
            <a:chOff x="172704" y="1244007"/>
            <a:chExt cx="1879403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172704" y="1752090"/>
              <a:ext cx="1879403" cy="2915476"/>
              <a:chOff x="682093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682093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𝑙𝑜𝑔𝑛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blipFill>
                <a:blip r:embed="rId5"/>
                <a:stretch>
                  <a:fillRect l="-1896" b="-1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178108" y="4478672"/>
            <a:ext cx="142529" cy="1370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500940" y="434475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084834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?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=4</a:t>
                    </a:r>
                    <a:r>
                      <a:rPr lang="en-US" altLang="zh-CN" baseline="30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81462" y="1285383"/>
            <a:ext cx="1879403" cy="3434994"/>
            <a:chOff x="-140135" y="1244007"/>
            <a:chExt cx="1879403" cy="3434994"/>
          </a:xfrm>
        </p:grpSpPr>
        <p:grpSp>
          <p:nvGrpSpPr>
            <p:cNvPr id="52" name="组合 51"/>
            <p:cNvGrpSpPr/>
            <p:nvPr/>
          </p:nvGrpSpPr>
          <p:grpSpPr>
            <a:xfrm>
              <a:off x="-140135" y="1752090"/>
              <a:ext cx="1879403" cy="2926911"/>
              <a:chOff x="369254" y="1751385"/>
              <a:chExt cx="1879403" cy="2926911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4(n/2)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9254" y="4339100"/>
                    <a:ext cx="1879403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/ 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69254" y="4339100"/>
                    <a:ext cx="1879403" cy="339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1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blipFill>
                <a:blip r:embed="rId6"/>
                <a:stretch>
                  <a:fillRect l="-1839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8749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k=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baseline="-250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baseline="3000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=a</a:t>
                    </a:r>
                    <a:r>
                      <a:rPr lang="en-US" altLang="zh-CN" baseline="30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b</a:t>
                    </a:r>
                    <a:r>
                      <a:rPr lang="en-US" altLang="zh-CN" baseline="30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445125" y="1285383"/>
            <a:ext cx="1946078" cy="3423559"/>
            <a:chOff x="323528" y="1244007"/>
            <a:chExt cx="1946078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390203" y="1752090"/>
              <a:ext cx="1879403" cy="2915476"/>
              <a:chOff x="899592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baseline="30000" dirty="0" err="1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  <a:endParaRPr lang="en-US" altLang="zh-CN" baseline="30000" dirty="0">
                  <a:solidFill>
                    <a:srgbClr val="C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</a:t>
                </a: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899592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</a:t>
                </a: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1934743" y="5954323"/>
                <a:ext cx="7265900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70C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B05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400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a:rPr lang="en-US" altLang="zh-CN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</m:nary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743" y="5954323"/>
                <a:ext cx="7265900" cy="470770"/>
              </a:xfrm>
              <a:prstGeom prst="rect">
                <a:avLst/>
              </a:prstGeom>
              <a:blipFill>
                <a:blip r:embed="rId5"/>
                <a:stretch>
                  <a:fillRect l="-1222" t="-118421" b="-18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5906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then:</a:t>
                </a: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b="0" i="1" baseline="-2500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7629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616686" y="5912838"/>
            <a:ext cx="1395474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776322" y="5015089"/>
            <a:ext cx="443750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788024" y="4087497"/>
            <a:ext cx="792088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59501" y="3149109"/>
            <a:ext cx="360040" cy="60392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5" y="3185114"/>
            <a:ext cx="2734051" cy="531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椭圆 9"/>
          <p:cNvSpPr/>
          <p:nvPr/>
        </p:nvSpPr>
        <p:spPr>
          <a:xfrm>
            <a:off x="3419872" y="2482311"/>
            <a:ext cx="288032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492896"/>
            <a:ext cx="2584356" cy="2848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 does not apply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Gaps in master theorem.</a:t>
            </a:r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not a constant.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less than 1.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No  polynomial separation between </a:t>
            </a:r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and </a:t>
            </a:r>
            <a:r>
              <a:rPr lang="en-US" altLang="zh-CN" i="1" spc="48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sz="2000" i="1" spc="200" baseline="26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spc="240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/>
              <a:t>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is not positive.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Regularity condition does not hold.</a:t>
            </a:r>
          </a:p>
          <a:p>
            <a:endParaRPr lang="zh-CN" altLang="en-US" dirty="0"/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623" y="5071537"/>
            <a:ext cx="2529813" cy="282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5" y="5962383"/>
            <a:ext cx="3376444" cy="25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623" y="4176162"/>
            <a:ext cx="2973287" cy="2519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5016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25000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 are compared during randomized quicksort?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55903" y="2213619"/>
            <a:ext cx="5833385" cy="1270001"/>
            <a:chOff x="955903" y="2213619"/>
            <a:chExt cx="5833385" cy="1270001"/>
          </a:xfrm>
        </p:grpSpPr>
        <p:sp>
          <p:nvSpPr>
            <p:cNvPr id="4" name="圆角矩形 3"/>
            <p:cNvSpPr/>
            <p:nvPr/>
          </p:nvSpPr>
          <p:spPr>
            <a:xfrm>
              <a:off x="955903" y="2985230"/>
              <a:ext cx="835384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897509" y="2213619"/>
              <a:ext cx="4891779" cy="1270001"/>
              <a:chOff x="1897509" y="2213619"/>
              <a:chExt cx="4891779" cy="1270001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897509" y="2213619"/>
                <a:ext cx="4891779" cy="1270001"/>
                <a:chOff x="-1192324" y="0"/>
                <a:chExt cx="4891778" cy="1270000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192324" y="531615"/>
                  <a:ext cx="1038243" cy="401805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08153" y="2280563"/>
                <a:ext cx="3161443" cy="605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and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are compared</a:t>
                </a:r>
              </a:p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if first pivot is either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or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</a:p>
            </p:txBody>
          </p:sp>
        </p:grpSp>
      </p:grpSp>
      <p:grpSp>
        <p:nvGrpSpPr>
          <p:cNvPr id="91" name="成组">
            <a:extLst>
              <a:ext uri="{FF2B5EF4-FFF2-40B4-BE49-F238E27FC236}">
                <a16:creationId xmlns:a16="http://schemas.microsoft.com/office/drawing/2014/main" id="{7A69678C-315C-5C4B-86F6-C8067B1492F4}"/>
              </a:ext>
            </a:extLst>
          </p:cNvPr>
          <p:cNvGrpSpPr/>
          <p:nvPr/>
        </p:nvGrpSpPr>
        <p:grpSpPr>
          <a:xfrm>
            <a:off x="2324189" y="3236023"/>
            <a:ext cx="5192793" cy="2902357"/>
            <a:chOff x="-95247" y="-300957"/>
            <a:chExt cx="6462348" cy="3457607"/>
          </a:xfrm>
        </p:grpSpPr>
        <p:cxnSp>
          <p:nvCxnSpPr>
            <p:cNvPr id="92" name="连接线">
              <a:extLst>
                <a:ext uri="{FF2B5EF4-FFF2-40B4-BE49-F238E27FC236}">
                  <a16:creationId xmlns:a16="http://schemas.microsoft.com/office/drawing/2014/main" id="{BD3C5948-F566-3B4F-802D-A828FC8260E6}"/>
                </a:ext>
              </a:extLst>
            </p:cNvPr>
            <p:cNvCxnSpPr>
              <a:cxnSpLocks/>
              <a:stCxn id="94" idx="2"/>
              <a:endCxn id="100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3" name="连接线">
              <a:extLst>
                <a:ext uri="{FF2B5EF4-FFF2-40B4-BE49-F238E27FC236}">
                  <a16:creationId xmlns:a16="http://schemas.microsoft.com/office/drawing/2014/main" id="{269AC9F6-528B-844E-89C3-57C5D6AA09BC}"/>
                </a:ext>
              </a:extLst>
            </p:cNvPr>
            <p:cNvCxnSpPr>
              <a:cxnSpLocks/>
              <a:stCxn id="94" idx="6"/>
              <a:endCxn id="97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4" name="a9">
              <a:extLst>
                <a:ext uri="{FF2B5EF4-FFF2-40B4-BE49-F238E27FC236}">
                  <a16:creationId xmlns:a16="http://schemas.microsoft.com/office/drawing/2014/main" id="{7BDBC1D4-824B-5246-A464-DEDB0919338F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95" name="连接线">
              <a:extLst>
                <a:ext uri="{FF2B5EF4-FFF2-40B4-BE49-F238E27FC236}">
                  <a16:creationId xmlns:a16="http://schemas.microsoft.com/office/drawing/2014/main" id="{F93FC43F-91D6-3248-8AAD-3918CF53543E}"/>
                </a:ext>
              </a:extLst>
            </p:cNvPr>
            <p:cNvCxnSpPr>
              <a:cxnSpLocks/>
              <a:stCxn id="97" idx="6"/>
              <a:endCxn id="105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6" name="连接线">
              <a:extLst>
                <a:ext uri="{FF2B5EF4-FFF2-40B4-BE49-F238E27FC236}">
                  <a16:creationId xmlns:a16="http://schemas.microsoft.com/office/drawing/2014/main" id="{2A731B1F-E38E-4A41-B504-02583DF826DC}"/>
                </a:ext>
              </a:extLst>
            </p:cNvPr>
            <p:cNvCxnSpPr>
              <a:cxnSpLocks/>
              <a:stCxn id="97" idx="0"/>
              <a:endCxn id="103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7" name="a11">
              <a:extLst>
                <a:ext uri="{FF2B5EF4-FFF2-40B4-BE49-F238E27FC236}">
                  <a16:creationId xmlns:a16="http://schemas.microsoft.com/office/drawing/2014/main" id="{8EA287FC-86F6-2043-BD59-5FD83BAC922D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98" name="连接线">
              <a:extLst>
                <a:ext uri="{FF2B5EF4-FFF2-40B4-BE49-F238E27FC236}">
                  <a16:creationId xmlns:a16="http://schemas.microsoft.com/office/drawing/2014/main" id="{C07E7F04-B833-204D-A3A2-CA942B4D9879}"/>
                </a:ext>
              </a:extLst>
            </p:cNvPr>
            <p:cNvCxnSpPr>
              <a:cxnSpLocks/>
              <a:stCxn id="100" idx="2"/>
              <a:endCxn id="115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9" name="连接线">
              <a:extLst>
                <a:ext uri="{FF2B5EF4-FFF2-40B4-BE49-F238E27FC236}">
                  <a16:creationId xmlns:a16="http://schemas.microsoft.com/office/drawing/2014/main" id="{B9109FF5-D111-E444-93B8-6C2E59B3424C}"/>
                </a:ext>
              </a:extLst>
            </p:cNvPr>
            <p:cNvCxnSpPr>
              <a:cxnSpLocks/>
              <a:stCxn id="100" idx="6"/>
              <a:endCxn id="102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0" name="a3">
              <a:extLst>
                <a:ext uri="{FF2B5EF4-FFF2-40B4-BE49-F238E27FC236}">
                  <a16:creationId xmlns:a16="http://schemas.microsoft.com/office/drawing/2014/main" id="{D4DEA2E7-DC7A-2148-A8B0-9CB528365A47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31D1AC69-23DC-1647-8BF1-10835A381E8A}"/>
                </a:ext>
              </a:extLst>
            </p:cNvPr>
            <p:cNvCxnSpPr>
              <a:cxnSpLocks/>
              <a:stCxn id="102" idx="2"/>
              <a:endCxn id="113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2" name="a8">
              <a:extLst>
                <a:ext uri="{FF2B5EF4-FFF2-40B4-BE49-F238E27FC236}">
                  <a16:creationId xmlns:a16="http://schemas.microsoft.com/office/drawing/2014/main" id="{785B3856-BB54-1649-887D-B070B51024CC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03" name="a10">
              <a:extLst>
                <a:ext uri="{FF2B5EF4-FFF2-40B4-BE49-F238E27FC236}">
                  <a16:creationId xmlns:a16="http://schemas.microsoft.com/office/drawing/2014/main" id="{2958D287-2FB8-884E-AA42-0E816EE04170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04" name="连接线">
              <a:extLst>
                <a:ext uri="{FF2B5EF4-FFF2-40B4-BE49-F238E27FC236}">
                  <a16:creationId xmlns:a16="http://schemas.microsoft.com/office/drawing/2014/main" id="{92B3365B-D39A-CA45-B720-3120100EEE25}"/>
                </a:ext>
              </a:extLst>
            </p:cNvPr>
            <p:cNvCxnSpPr>
              <a:cxnSpLocks/>
              <a:stCxn id="105" idx="0"/>
              <a:endCxn id="106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5" name="a13">
              <a:extLst>
                <a:ext uri="{FF2B5EF4-FFF2-40B4-BE49-F238E27FC236}">
                  <a16:creationId xmlns:a16="http://schemas.microsoft.com/office/drawing/2014/main" id="{628C4D90-B683-3542-A7E8-D1B0F0482EDB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06" name="a12">
              <a:extLst>
                <a:ext uri="{FF2B5EF4-FFF2-40B4-BE49-F238E27FC236}">
                  <a16:creationId xmlns:a16="http://schemas.microsoft.com/office/drawing/2014/main" id="{91E3F931-0777-0F45-9825-548D36E58553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EC363B7F-63D9-CD40-B994-3E440C622A90}"/>
                </a:ext>
              </a:extLst>
            </p:cNvPr>
            <p:cNvCxnSpPr>
              <a:cxnSpLocks/>
              <a:stCxn id="113" idx="6"/>
              <a:endCxn id="110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8" name="连接线">
              <a:extLst>
                <a:ext uri="{FF2B5EF4-FFF2-40B4-BE49-F238E27FC236}">
                  <a16:creationId xmlns:a16="http://schemas.microsoft.com/office/drawing/2014/main" id="{8CC85B72-88E8-CA40-ACE0-A00B18CF9CE6}"/>
                </a:ext>
              </a:extLst>
            </p:cNvPr>
            <p:cNvCxnSpPr>
              <a:cxnSpLocks/>
              <a:stCxn id="110" idx="0"/>
              <a:endCxn id="112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9" name="连接线">
              <a:extLst>
                <a:ext uri="{FF2B5EF4-FFF2-40B4-BE49-F238E27FC236}">
                  <a16:creationId xmlns:a16="http://schemas.microsoft.com/office/drawing/2014/main" id="{41D2805B-4E07-E646-86DB-FEFB14F7C4EC}"/>
                </a:ext>
              </a:extLst>
            </p:cNvPr>
            <p:cNvCxnSpPr>
              <a:cxnSpLocks/>
              <a:stCxn id="110" idx="0"/>
              <a:endCxn id="111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0" name="a6">
              <a:extLst>
                <a:ext uri="{FF2B5EF4-FFF2-40B4-BE49-F238E27FC236}">
                  <a16:creationId xmlns:a16="http://schemas.microsoft.com/office/drawing/2014/main" id="{BCCADE7F-401D-2A43-B2DE-7603222DEE14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11" name="a7">
              <a:extLst>
                <a:ext uri="{FF2B5EF4-FFF2-40B4-BE49-F238E27FC236}">
                  <a16:creationId xmlns:a16="http://schemas.microsoft.com/office/drawing/2014/main" id="{FEE37A4D-94B2-D44F-80DF-F0850CB29F4B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12" name="a5">
              <a:extLst>
                <a:ext uri="{FF2B5EF4-FFF2-40B4-BE49-F238E27FC236}">
                  <a16:creationId xmlns:a16="http://schemas.microsoft.com/office/drawing/2014/main" id="{C3317631-0681-1B4F-B900-C94BC8A1CB74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13" name="a4">
              <a:extLst>
                <a:ext uri="{FF2B5EF4-FFF2-40B4-BE49-F238E27FC236}">
                  <a16:creationId xmlns:a16="http://schemas.microsoft.com/office/drawing/2014/main" id="{A063A262-DEDC-7349-BB02-E53CF07A17A9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14" name="连接线">
              <a:extLst>
                <a:ext uri="{FF2B5EF4-FFF2-40B4-BE49-F238E27FC236}">
                  <a16:creationId xmlns:a16="http://schemas.microsoft.com/office/drawing/2014/main" id="{4F004709-1B1B-BE44-95E8-12EB25A59B76}"/>
                </a:ext>
              </a:extLst>
            </p:cNvPr>
            <p:cNvCxnSpPr>
              <a:cxnSpLocks/>
              <a:stCxn id="115" idx="0"/>
              <a:endCxn id="116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5" name="a1">
              <a:extLst>
                <a:ext uri="{FF2B5EF4-FFF2-40B4-BE49-F238E27FC236}">
                  <a16:creationId xmlns:a16="http://schemas.microsoft.com/office/drawing/2014/main" id="{0FB7895A-348C-5645-BA4B-C6F4BA8B1921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16" name="a2">
              <a:extLst>
                <a:ext uri="{FF2B5EF4-FFF2-40B4-BE49-F238E27FC236}">
                  <a16:creationId xmlns:a16="http://schemas.microsoft.com/office/drawing/2014/main" id="{CBEB42CD-2407-CC4A-AEE6-F6E06F2C52ED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dirty="0"/>
              <a:t>Consider the following recurrence. Which case of the master theorem?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1: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sz="2000" spc="200" baseline="26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2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3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1.585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2: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 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3: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Master theorem not applicable.</a:t>
            </a:r>
          </a:p>
          <a:p>
            <a:endParaRPr lang="zh-CN" alt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492896"/>
            <a:ext cx="4608879" cy="9217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5177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5" name="Pr[a2 and a8 compared] = 2/7…"/>
          <p:cNvSpPr txBox="1"/>
          <p:nvPr/>
        </p:nvSpPr>
        <p:spPr>
          <a:xfrm>
            <a:off x="358641" y="3511971"/>
            <a:ext cx="4394613" cy="74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 err="1"/>
              <a:t>Pr</a:t>
            </a:r>
            <a:r>
              <a:rPr sz="1400" dirty="0"/>
              <a:t>[a</a:t>
            </a:r>
            <a:r>
              <a:rPr sz="1400" baseline="-5999" dirty="0"/>
              <a:t>2</a:t>
            </a:r>
            <a:r>
              <a:rPr sz="1400" dirty="0"/>
              <a:t> and a</a:t>
            </a:r>
            <a:r>
              <a:rPr sz="1400" baseline="-5999" dirty="0"/>
              <a:t>8</a:t>
            </a:r>
            <a:r>
              <a:rPr sz="1400" dirty="0"/>
              <a:t> compared] = 2/7</a:t>
            </a:r>
          </a:p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/>
              <a:t>compared if either a</a:t>
            </a:r>
            <a:r>
              <a:rPr sz="1400" baseline="-5999" dirty="0"/>
              <a:t>2</a:t>
            </a:r>
            <a:r>
              <a:rPr sz="1400" dirty="0"/>
              <a:t> or a</a:t>
            </a:r>
            <a:r>
              <a:rPr sz="1400" baseline="-5999" dirty="0"/>
              <a:t>8</a:t>
            </a:r>
            <a:r>
              <a:rPr sz="1400" dirty="0"/>
              <a:t> is chosen</a:t>
            </a:r>
            <a:br>
              <a:rPr sz="1400" dirty="0"/>
            </a:br>
            <a:r>
              <a:rPr sz="1400" dirty="0"/>
              <a:t>as pivot before any of { a</a:t>
            </a:r>
            <a:r>
              <a:rPr sz="1400" baseline="-5999" dirty="0"/>
              <a:t>3</a:t>
            </a:r>
            <a:r>
              <a:rPr sz="1400" dirty="0"/>
              <a:t>, a</a:t>
            </a:r>
            <a:r>
              <a:rPr sz="1400" baseline="-5999" dirty="0"/>
              <a:t>4</a:t>
            </a:r>
            <a:r>
              <a:rPr sz="1400" dirty="0"/>
              <a:t>, a</a:t>
            </a:r>
            <a:r>
              <a:rPr sz="1400" baseline="-5999" dirty="0"/>
              <a:t>5</a:t>
            </a:r>
            <a:r>
              <a:rPr sz="1400" dirty="0"/>
              <a:t>, a</a:t>
            </a:r>
            <a:r>
              <a:rPr sz="1400" baseline="-5999" dirty="0"/>
              <a:t>6</a:t>
            </a:r>
            <a:r>
              <a:rPr sz="1400" dirty="0"/>
              <a:t>, a</a:t>
            </a:r>
            <a:r>
              <a:rPr sz="1400" baseline="-5999" dirty="0"/>
              <a:t>7</a:t>
            </a:r>
            <a:r>
              <a:rPr sz="1400" dirty="0"/>
              <a:t>}</a:t>
            </a:r>
          </a:p>
        </p:txBody>
      </p:sp>
      <p:grpSp>
        <p:nvGrpSpPr>
          <p:cNvPr id="84" name="成组">
            <a:extLst>
              <a:ext uri="{FF2B5EF4-FFF2-40B4-BE49-F238E27FC236}">
                <a16:creationId xmlns:a16="http://schemas.microsoft.com/office/drawing/2014/main" id="{4141608B-7B96-9641-ABEB-843248F3D243}"/>
              </a:ext>
            </a:extLst>
          </p:cNvPr>
          <p:cNvGrpSpPr/>
          <p:nvPr/>
        </p:nvGrpSpPr>
        <p:grpSpPr>
          <a:xfrm>
            <a:off x="3347864" y="3522110"/>
            <a:ext cx="5192793" cy="2902357"/>
            <a:chOff x="-95247" y="-300957"/>
            <a:chExt cx="6462348" cy="3457607"/>
          </a:xfrm>
        </p:grpSpPr>
        <p:cxnSp>
          <p:nvCxnSpPr>
            <p:cNvPr id="85" name="连接线">
              <a:extLst>
                <a:ext uri="{FF2B5EF4-FFF2-40B4-BE49-F238E27FC236}">
                  <a16:creationId xmlns:a16="http://schemas.microsoft.com/office/drawing/2014/main" id="{A6DA8F9A-8317-E049-86AE-A4F2AA2AD8C0}"/>
                </a:ext>
              </a:extLst>
            </p:cNvPr>
            <p:cNvCxnSpPr>
              <a:cxnSpLocks/>
              <a:stCxn id="87" idx="2"/>
              <a:endCxn id="93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" name="连接线">
              <a:extLst>
                <a:ext uri="{FF2B5EF4-FFF2-40B4-BE49-F238E27FC236}">
                  <a16:creationId xmlns:a16="http://schemas.microsoft.com/office/drawing/2014/main" id="{2B0DBA74-9CE3-504F-9E17-8FAA80AF4AEF}"/>
                </a:ext>
              </a:extLst>
            </p:cNvPr>
            <p:cNvCxnSpPr>
              <a:cxnSpLocks/>
              <a:stCxn id="87" idx="6"/>
              <a:endCxn id="90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7" name="a9">
              <a:extLst>
                <a:ext uri="{FF2B5EF4-FFF2-40B4-BE49-F238E27FC236}">
                  <a16:creationId xmlns:a16="http://schemas.microsoft.com/office/drawing/2014/main" id="{E46E69DE-CE6F-D140-B2AD-7973032296C5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88" name="连接线">
              <a:extLst>
                <a:ext uri="{FF2B5EF4-FFF2-40B4-BE49-F238E27FC236}">
                  <a16:creationId xmlns:a16="http://schemas.microsoft.com/office/drawing/2014/main" id="{08DBF1A0-6F93-9A45-AA70-B36D591F6E55}"/>
                </a:ext>
              </a:extLst>
            </p:cNvPr>
            <p:cNvCxnSpPr>
              <a:cxnSpLocks/>
              <a:stCxn id="90" idx="6"/>
              <a:endCxn id="98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9" name="连接线">
              <a:extLst>
                <a:ext uri="{FF2B5EF4-FFF2-40B4-BE49-F238E27FC236}">
                  <a16:creationId xmlns:a16="http://schemas.microsoft.com/office/drawing/2014/main" id="{FFAF437C-2259-7C4D-ADFE-55D07F9C32EE}"/>
                </a:ext>
              </a:extLst>
            </p:cNvPr>
            <p:cNvCxnSpPr>
              <a:cxnSpLocks/>
              <a:stCxn id="90" idx="0"/>
              <a:endCxn id="96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0" name="a11">
              <a:extLst>
                <a:ext uri="{FF2B5EF4-FFF2-40B4-BE49-F238E27FC236}">
                  <a16:creationId xmlns:a16="http://schemas.microsoft.com/office/drawing/2014/main" id="{2037C633-DC4B-AB41-B011-FA5E77831DA0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91" name="连接线">
              <a:extLst>
                <a:ext uri="{FF2B5EF4-FFF2-40B4-BE49-F238E27FC236}">
                  <a16:creationId xmlns:a16="http://schemas.microsoft.com/office/drawing/2014/main" id="{11A9DE38-01FD-B34B-9BC7-8165B885769B}"/>
                </a:ext>
              </a:extLst>
            </p:cNvPr>
            <p:cNvCxnSpPr>
              <a:cxnSpLocks/>
              <a:stCxn id="93" idx="2"/>
              <a:endCxn id="108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" name="连接线">
              <a:extLst>
                <a:ext uri="{FF2B5EF4-FFF2-40B4-BE49-F238E27FC236}">
                  <a16:creationId xmlns:a16="http://schemas.microsoft.com/office/drawing/2014/main" id="{FCE2BF42-B728-6642-997D-1198AAD9E580}"/>
                </a:ext>
              </a:extLst>
            </p:cNvPr>
            <p:cNvCxnSpPr>
              <a:cxnSpLocks/>
              <a:stCxn id="93" idx="6"/>
              <a:endCxn id="95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3" name="a3">
              <a:extLst>
                <a:ext uri="{FF2B5EF4-FFF2-40B4-BE49-F238E27FC236}">
                  <a16:creationId xmlns:a16="http://schemas.microsoft.com/office/drawing/2014/main" id="{8CD21027-9559-A349-AA04-622B5FEFBA84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94" name="连接线">
              <a:extLst>
                <a:ext uri="{FF2B5EF4-FFF2-40B4-BE49-F238E27FC236}">
                  <a16:creationId xmlns:a16="http://schemas.microsoft.com/office/drawing/2014/main" id="{BFDF7388-59F5-0047-A94D-28D5C1A6B8A3}"/>
                </a:ext>
              </a:extLst>
            </p:cNvPr>
            <p:cNvCxnSpPr>
              <a:cxnSpLocks/>
              <a:stCxn id="95" idx="2"/>
              <a:endCxn id="106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5" name="a8">
              <a:extLst>
                <a:ext uri="{FF2B5EF4-FFF2-40B4-BE49-F238E27FC236}">
                  <a16:creationId xmlns:a16="http://schemas.microsoft.com/office/drawing/2014/main" id="{A43D85CF-0E84-AD49-B233-19E557F4011A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96" name="a10">
              <a:extLst>
                <a:ext uri="{FF2B5EF4-FFF2-40B4-BE49-F238E27FC236}">
                  <a16:creationId xmlns:a16="http://schemas.microsoft.com/office/drawing/2014/main" id="{F2F89E66-A8BB-E04C-B53F-A3AC9EDE97C4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97" name="连接线">
              <a:extLst>
                <a:ext uri="{FF2B5EF4-FFF2-40B4-BE49-F238E27FC236}">
                  <a16:creationId xmlns:a16="http://schemas.microsoft.com/office/drawing/2014/main" id="{7A387504-585E-1541-95BF-B28EC1CE3027}"/>
                </a:ext>
              </a:extLst>
            </p:cNvPr>
            <p:cNvCxnSpPr>
              <a:cxnSpLocks/>
              <a:stCxn id="98" idx="0"/>
              <a:endCxn id="99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8" name="a13">
              <a:extLst>
                <a:ext uri="{FF2B5EF4-FFF2-40B4-BE49-F238E27FC236}">
                  <a16:creationId xmlns:a16="http://schemas.microsoft.com/office/drawing/2014/main" id="{CBF925C9-FFA7-5647-971F-9C41B5ED5F76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99" name="a12">
              <a:extLst>
                <a:ext uri="{FF2B5EF4-FFF2-40B4-BE49-F238E27FC236}">
                  <a16:creationId xmlns:a16="http://schemas.microsoft.com/office/drawing/2014/main" id="{DF257479-20E4-CA45-BAC2-536219C1E7F5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00" name="连接线">
              <a:extLst>
                <a:ext uri="{FF2B5EF4-FFF2-40B4-BE49-F238E27FC236}">
                  <a16:creationId xmlns:a16="http://schemas.microsoft.com/office/drawing/2014/main" id="{B54A632E-4CC2-BA47-ADEF-C1C24F14EB4D}"/>
                </a:ext>
              </a:extLst>
            </p:cNvPr>
            <p:cNvCxnSpPr>
              <a:cxnSpLocks/>
              <a:stCxn id="106" idx="6"/>
              <a:endCxn id="103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DC36142D-3FE5-C746-8F46-13525402ED27}"/>
                </a:ext>
              </a:extLst>
            </p:cNvPr>
            <p:cNvCxnSpPr>
              <a:cxnSpLocks/>
              <a:stCxn id="103" idx="0"/>
              <a:endCxn id="105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2" name="连接线">
              <a:extLst>
                <a:ext uri="{FF2B5EF4-FFF2-40B4-BE49-F238E27FC236}">
                  <a16:creationId xmlns:a16="http://schemas.microsoft.com/office/drawing/2014/main" id="{9F602B82-AA2B-CE4B-A437-27C1EDD3DCCA}"/>
                </a:ext>
              </a:extLst>
            </p:cNvPr>
            <p:cNvCxnSpPr>
              <a:cxnSpLocks/>
              <a:stCxn id="103" idx="0"/>
              <a:endCxn id="104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3" name="a6">
              <a:extLst>
                <a:ext uri="{FF2B5EF4-FFF2-40B4-BE49-F238E27FC236}">
                  <a16:creationId xmlns:a16="http://schemas.microsoft.com/office/drawing/2014/main" id="{DDAB6875-98B8-F747-A320-D2AA2E25DD16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04" name="a7">
              <a:extLst>
                <a:ext uri="{FF2B5EF4-FFF2-40B4-BE49-F238E27FC236}">
                  <a16:creationId xmlns:a16="http://schemas.microsoft.com/office/drawing/2014/main" id="{01C84C24-C085-1D47-A52E-8C539E4048E9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05" name="a5">
              <a:extLst>
                <a:ext uri="{FF2B5EF4-FFF2-40B4-BE49-F238E27FC236}">
                  <a16:creationId xmlns:a16="http://schemas.microsoft.com/office/drawing/2014/main" id="{C7E2F302-C89E-1047-A42A-6FA7DC70E013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06" name="a4">
              <a:extLst>
                <a:ext uri="{FF2B5EF4-FFF2-40B4-BE49-F238E27FC236}">
                  <a16:creationId xmlns:a16="http://schemas.microsoft.com/office/drawing/2014/main" id="{44A31717-6A9B-CB41-B051-5C56F3692CFC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36C92647-4683-DE41-916F-D98260BCBBDE}"/>
                </a:ext>
              </a:extLst>
            </p:cNvPr>
            <p:cNvCxnSpPr>
              <a:cxnSpLocks/>
              <a:stCxn id="108" idx="0"/>
              <a:endCxn id="109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8" name="a1">
              <a:extLst>
                <a:ext uri="{FF2B5EF4-FFF2-40B4-BE49-F238E27FC236}">
                  <a16:creationId xmlns:a16="http://schemas.microsoft.com/office/drawing/2014/main" id="{010C7284-CD71-E74D-8A12-AA0C99C5BCAE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09" name="a2">
              <a:extLst>
                <a:ext uri="{FF2B5EF4-FFF2-40B4-BE49-F238E27FC236}">
                  <a16:creationId xmlns:a16="http://schemas.microsoft.com/office/drawing/2014/main" id="{F69CED55-D515-B74C-8D4A-08FBEFF71F67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1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Expected number of compares = </a:t>
            </a: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pPr marL="457200" lvl="1" indent="0">
              <a:buNone/>
            </a:pPr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31" name="成组"/>
          <p:cNvGrpSpPr/>
          <p:nvPr/>
        </p:nvGrpSpPr>
        <p:grpSpPr>
          <a:xfrm>
            <a:off x="3779912" y="3284984"/>
            <a:ext cx="2932950" cy="1186267"/>
            <a:chOff x="0" y="0"/>
            <a:chExt cx="3639207" cy="1582918"/>
          </a:xfrm>
        </p:grpSpPr>
        <p:pic>
          <p:nvPicPr>
            <p:cNvPr id="32" name="图像" descr="图像"/>
            <p:cNvPicPr>
              <a:picLocks noChangeAspect="1"/>
            </p:cNvPicPr>
            <p:nvPr/>
          </p:nvPicPr>
          <p:blipFill>
            <a:blip r:embed="rId2"/>
            <a:srcRect r="50000" b="57658"/>
            <a:stretch>
              <a:fillRect/>
            </a:stretch>
          </p:blipFill>
          <p:spPr>
            <a:xfrm>
              <a:off x="1111907" y="0"/>
              <a:ext cx="2527301" cy="1048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" name="成组"/>
            <p:cNvGrpSpPr/>
            <p:nvPr/>
          </p:nvGrpSpPr>
          <p:grpSpPr>
            <a:xfrm>
              <a:off x="0" y="1128027"/>
              <a:ext cx="1955800" cy="454892"/>
              <a:chOff x="0" y="0"/>
              <a:chExt cx="1955800" cy="454890"/>
            </a:xfrm>
          </p:grpSpPr>
          <p:sp>
            <p:nvSpPr>
              <p:cNvPr id="34" name="all pairs i and j"/>
              <p:cNvSpPr/>
              <p:nvPr/>
            </p:nvSpPr>
            <p:spPr>
              <a:xfrm>
                <a:off x="0" y="454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t>all pairs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i</a:t>
                </a:r>
                <a:r>
                  <a:t> and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j</a:t>
                </a:r>
              </a:p>
            </p:txBody>
          </p:sp>
          <p:sp>
            <p:nvSpPr>
              <p:cNvPr id="36" name="线条"/>
              <p:cNvSpPr/>
              <p:nvPr/>
            </p:nvSpPr>
            <p:spPr>
              <a:xfrm flipH="1">
                <a:off x="925894" y="0"/>
                <a:ext cx="300239" cy="412537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37" name="图像" descr="图像"/>
          <p:cNvPicPr>
            <a:picLocks noChangeAspect="1"/>
          </p:cNvPicPr>
          <p:nvPr/>
        </p:nvPicPr>
        <p:blipFill>
          <a:blip r:embed="rId3"/>
          <a:srcRect l="52598" b="70183"/>
          <a:stretch>
            <a:fillRect/>
          </a:stretch>
        </p:blipFill>
        <p:spPr>
          <a:xfrm>
            <a:off x="6739943" y="3255985"/>
            <a:ext cx="1975585" cy="79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图像" descr="图像"/>
          <p:cNvPicPr>
            <a:picLocks noChangeAspect="1"/>
          </p:cNvPicPr>
          <p:nvPr/>
        </p:nvPicPr>
        <p:blipFill>
          <a:blip r:embed="rId3"/>
          <a:srcRect l="52598" t="31005" b="35496"/>
          <a:stretch>
            <a:fillRect/>
          </a:stretch>
        </p:blipFill>
        <p:spPr>
          <a:xfrm>
            <a:off x="6921069" y="4365104"/>
            <a:ext cx="1915941" cy="8640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" name="成组"/>
          <p:cNvGrpSpPr/>
          <p:nvPr/>
        </p:nvGrpSpPr>
        <p:grpSpPr>
          <a:xfrm>
            <a:off x="4644008" y="5414737"/>
            <a:ext cx="4310891" cy="975878"/>
            <a:chOff x="-296813" y="35169"/>
            <a:chExt cx="5501871" cy="1123624"/>
          </a:xfrm>
        </p:grpSpPr>
        <p:pic>
          <p:nvPicPr>
            <p:cNvPr id="40" name="图像" descr="图像"/>
            <p:cNvPicPr>
              <a:picLocks noChangeAspect="1"/>
            </p:cNvPicPr>
            <p:nvPr/>
          </p:nvPicPr>
          <p:blipFill>
            <a:blip r:embed="rId4"/>
            <a:srcRect t="82096"/>
            <a:stretch>
              <a:fillRect/>
            </a:stretch>
          </p:blipFill>
          <p:spPr>
            <a:xfrm>
              <a:off x="-296813" y="35169"/>
              <a:ext cx="5501871" cy="424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成组"/>
            <p:cNvGrpSpPr/>
            <p:nvPr/>
          </p:nvGrpSpPr>
          <p:grpSpPr>
            <a:xfrm>
              <a:off x="2020091" y="576901"/>
              <a:ext cx="1955801" cy="581892"/>
              <a:chOff x="0" y="0"/>
              <a:chExt cx="1955800" cy="581890"/>
            </a:xfrm>
          </p:grpSpPr>
          <p:sp>
            <p:nvSpPr>
              <p:cNvPr id="42" name="harmonic sum"/>
              <p:cNvSpPr/>
              <p:nvPr/>
            </p:nvSpPr>
            <p:spPr>
              <a:xfrm>
                <a:off x="0" y="581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rPr dirty="0"/>
                  <a:t>harmonic sum</a:t>
                </a:r>
              </a:p>
            </p:txBody>
          </p:sp>
          <p:sp>
            <p:nvSpPr>
              <p:cNvPr id="69" name="线条"/>
              <p:cNvSpPr/>
              <p:nvPr/>
            </p:nvSpPr>
            <p:spPr>
              <a:xfrm flipH="1">
                <a:off x="883232" y="-1"/>
                <a:ext cx="1" cy="464479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9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  <p:bldP spid="37" grpId="0" animBg="1" advAuto="0"/>
      <p:bldP spid="38" grpId="0" animBg="1" advAuto="0"/>
      <p:bldP spid="3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another strategy: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Choose the median of the first, middle, and last entries in the list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will usually give a better approximation of the actual median</a:t>
            </a:r>
          </a:p>
        </p:txBody>
      </p:sp>
      <p:pic>
        <p:nvPicPr>
          <p:cNvPr id="12292" name="Picture 5" descr="qs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284538"/>
            <a:ext cx="56165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88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Sorting the elements based on 44 results in two sub-lists, each of which must be sorted (again, using quicksort)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the 26 to partition the first sub-list: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81 to partition the second sub-list:</a:t>
            </a:r>
          </a:p>
        </p:txBody>
      </p:sp>
      <p:pic>
        <p:nvPicPr>
          <p:cNvPr id="13316" name="Picture 5" descr="qs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1689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 descr="qs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0894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5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If we choose a random pivot, this will, on average, divide a set of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3/4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n, why?</a:t>
            </a:r>
            <a:endParaRPr lang="en-US" altLang="en-US" dirty="0">
              <a:solidFill>
                <a:srgbClr val="C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Choosing the median-of-three, this will, on average, divide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5/16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11/16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Median-of-three helps speed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requires order statistics: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434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38170"/>
              </p:ext>
            </p:extLst>
          </p:nvPr>
        </p:nvGraphicFramePr>
        <p:xfrm>
          <a:off x="1907704" y="4077072"/>
          <a:ext cx="3586740" cy="85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7" name="Equation" r:id="rId4" imgW="1905000" imgH="457200" progId="Equation.DSMT4">
                  <p:embed/>
                </p:oleObj>
              </mc:Choice>
              <mc:Fallback>
                <p:oleObj name="Equation" r:id="rId4" imgW="1905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4077072"/>
                        <a:ext cx="3586740" cy="859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5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Bubble 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Merge sort</a:t>
            </a:r>
          </a:p>
          <a:p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Quicksort</a:t>
            </a:r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42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merge sort always divides a list into two equal halves: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median-of-three will require                           or 85 % more recursive steps,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how to get this?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single random pivot will require                             or 141 % more recursive steps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57188" indent="-357188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4559300" y="1898650"/>
          <a:ext cx="15525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69" name="Equation" r:id="rId4" imgW="990170" imgH="774364" progId="Equation.DSMT4">
                  <p:embed/>
                </p:oleObj>
              </mc:Choice>
              <mc:Fallback>
                <p:oleObj name="Equation" r:id="rId4" imgW="990170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1898650"/>
                        <a:ext cx="1552575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4887913" y="3163888"/>
          <a:ext cx="14938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70" name="Equation" r:id="rId6" imgW="952087" imgH="774364" progId="Equation.DSMT4">
                  <p:embed/>
                </p:oleObj>
              </mc:Choice>
              <mc:Fallback>
                <p:oleObj name="Equation" r:id="rId6" imgW="952087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3163888"/>
                        <a:ext cx="1493837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53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Question:  what is the affect on run time?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Surprisingly, not so much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Here we see the ratios of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recurrence relations for large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values of </a:t>
            </a:r>
            <a:r>
              <a:rPr lang="en-US" alt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endParaRPr lang="en-US" alt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4098" name="Picture 2" descr="C:\Users\dwharder\Desktop\a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65239"/>
            <a:ext cx="6846887" cy="29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368800" y="1844675"/>
          <a:ext cx="4651375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2" name="Equation" r:id="rId5" imgW="2425680" imgH="1295280" progId="Equation.DSMT4">
                  <p:embed/>
                </p:oleObj>
              </mc:Choice>
              <mc:Fallback>
                <p:oleObj name="Equation" r:id="rId5" imgW="2425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1844675"/>
                        <a:ext cx="4651375" cy="248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195736" y="3861048"/>
          <a:ext cx="14859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3" name="Equation" r:id="rId7" imgW="774360" imgH="444240" progId="Equation.DSMT4">
                  <p:embed/>
                </p:oleObj>
              </mc:Choice>
              <mc:Fallback>
                <p:oleObj name="Equation" r:id="rId7" imgW="7743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861048"/>
                        <a:ext cx="1485900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215385" y="5168800"/>
          <a:ext cx="138906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4" name="Equation" r:id="rId9" imgW="723600" imgH="444240" progId="Equation.DSMT4">
                  <p:embed/>
                </p:oleObj>
              </mc:Choice>
              <mc:Fallback>
                <p:oleObj name="Equation" r:id="rId9" imgW="723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385" y="5168800"/>
                        <a:ext cx="1389063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7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choose to allocate memory for an additional array, we can implement the partitioning by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copying elements either to the front or the back of the additional array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placing the pivot into the resulting hole</a:t>
            </a:r>
          </a:p>
        </p:txBody>
      </p:sp>
    </p:spTree>
    <p:extLst>
      <p:ext uri="{BB962C8B-B14F-4D97-AF65-F5344CB8AC3E}">
        <p14:creationId xmlns:p14="http://schemas.microsoft.com/office/powerpoint/2010/main" val="2100373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For example, consider the following: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57 is the median-of-three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go through the remaining elements, assigning them either to the front or the back of the second array</a:t>
            </a:r>
          </a:p>
        </p:txBody>
      </p:sp>
      <p:pic>
        <p:nvPicPr>
          <p:cNvPr id="17412" name="Picture 6" descr="twoarray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41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Once we are finished, we copy the median-of-three, 57, into the resulting hole</a:t>
            </a:r>
          </a:p>
        </p:txBody>
      </p:sp>
      <p:pic>
        <p:nvPicPr>
          <p:cNvPr id="18436" name="Picture 7" descr="twoarray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261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implement quicksort in place?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Yes!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Swap the pivot to the last slot of the list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repeatedly try to find two entries: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Staring from the front: an entry larger than the pivot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Starting from the back: an entry smaller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Such two entries are out of order, so we swap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Repeat until all the entries are in order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leftmost entry larger than the pivot into the last slot of the list and fill the hole with the pivot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9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First, we have already examined the first, middle, and last entries and chosen the median of these to be the pivot</a:t>
            </a: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addition, we can: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move the smallest entry to the first entry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move the largest entry to the middle entry</a:t>
            </a:r>
          </a:p>
        </p:txBody>
      </p:sp>
      <p:pic>
        <p:nvPicPr>
          <p:cNvPr id="20484" name="Picture 4" descr="qs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357563"/>
            <a:ext cx="496887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2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implementation is straight-forward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void quicksort( Type *array,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last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if ( last - first &lt;= N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Type pivot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find_pivot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first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last - 2 );</a:t>
            </a:r>
          </a:p>
          <a:p>
            <a:pPr lvl="2">
              <a:buFont typeface="Arial" charset="0"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while ( low &lt; high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::swap( array[low], array[high]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low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high - 1 );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lvl="2"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array[last – 1] = array[low];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array[low] = pivot;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first,  low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 high, last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288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unsorted array of 25 entries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call insertion sort if the list being sorted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= 6</a:t>
            </a:r>
            <a:r>
              <a:rPr lang="en-US" altLang="en-US" dirty="0">
                <a:latin typeface="Arial" charset="0"/>
                <a:cs typeface="Arial" charset="0"/>
              </a:rPr>
              <a:t> or less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63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call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012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topic we will look at quicksort: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idea behind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and worst-case scenario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Strategy for avoiding the worst-case:  median-of-three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Implementing quicksort in place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1474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043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2" name="Arc 1"/>
          <p:cNvSpPr/>
          <p:nvPr/>
        </p:nvSpPr>
        <p:spPr>
          <a:xfrm flipV="1">
            <a:off x="4527288" y="2033552"/>
            <a:ext cx="4320480" cy="104905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0526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0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2219701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3065116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sp>
        <p:nvSpPr>
          <p:cNvPr id="10" name="Arc 9"/>
          <p:cNvSpPr/>
          <p:nvPr/>
        </p:nvSpPr>
        <p:spPr>
          <a:xfrm flipV="1">
            <a:off x="705532" y="2256400"/>
            <a:ext cx="697646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4713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793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1835696" y="2256400"/>
            <a:ext cx="5472608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764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40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2555776" y="2256400"/>
            <a:ext cx="4401983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115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77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Strategy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seen two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sorting algorithms: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Heap sort which allows in-place sorting,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Merge sort which is faster but requires more memory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now look at a recursive algorithm which may be done </a:t>
            </a:r>
            <a:r>
              <a:rPr lang="en-US" altLang="en-US" i="1" dirty="0">
                <a:latin typeface="Arial" charset="0"/>
                <a:cs typeface="Arial" charset="0"/>
              </a:rPr>
              <a:t>almost</a:t>
            </a:r>
            <a:r>
              <a:rPr lang="en-US" altLang="en-US" dirty="0">
                <a:latin typeface="Arial" charset="0"/>
                <a:cs typeface="Arial" charset="0"/>
              </a:rPr>
              <a:t> in place but which is faster than heap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an object in the array (a pivot) to divide the two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strategies for avoiding the worst case</a:t>
            </a:r>
          </a:p>
        </p:txBody>
      </p:sp>
    </p:spTree>
    <p:extLst>
      <p:ext uri="{BB962C8B-B14F-4D97-AF65-F5344CB8AC3E}">
        <p14:creationId xmlns:p14="http://schemas.microsoft.com/office/powerpoint/2010/main" val="3700446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203849" y="2256400"/>
            <a:ext cx="338437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5896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027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923928" y="2256400"/>
            <a:ext cx="230425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695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668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4644008" y="2256400"/>
            <a:ext cx="864096" cy="78149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474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>
                          <a:solidFill>
                            <a:schemeClr val="bg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482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500404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337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476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Arc 11"/>
          <p:cNvSpPr/>
          <p:nvPr/>
        </p:nvSpPr>
        <p:spPr>
          <a:xfrm flipH="1" flipV="1">
            <a:off x="5405032" y="2204864"/>
            <a:ext cx="340179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3501012" flipH="1" flipV="1">
            <a:off x="4612826" y="3153185"/>
            <a:ext cx="3108686" cy="1519955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038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34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Merge sort splits the array into two sub-lists and sorts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splits the larger problem into two sub-problems based on </a:t>
            </a:r>
            <a:r>
              <a:rPr lang="en-US" altLang="en-US" i="1" dirty="0">
                <a:latin typeface="Arial" charset="0"/>
                <a:cs typeface="Arial" charset="0"/>
              </a:rPr>
              <a:t>location</a:t>
            </a:r>
            <a:r>
              <a:rPr lang="en-US" altLang="en-US" dirty="0">
                <a:latin typeface="Arial" charset="0"/>
                <a:cs typeface="Arial" charset="0"/>
              </a:rPr>
              <a:t> in the array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alternative: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Chose an object in the array and partition the remaining objects into two groups relative to the chosen entry</a:t>
            </a:r>
          </a:p>
          <a:p>
            <a:pPr lvl="1">
              <a:buFontTx/>
              <a:buNone/>
            </a:pPr>
            <a:endParaRPr lang="en-US" altLang="en-US" sz="16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01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0462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9036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2622520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</p:spTree>
    <p:extLst>
      <p:ext uri="{BB962C8B-B14F-4D97-AF65-F5344CB8AC3E}">
        <p14:creationId xmlns:p14="http://schemas.microsoft.com/office/powerpoint/2010/main" val="1416759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44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23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705532" y="2256400"/>
            <a:ext cx="2642332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599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55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1070904" y="2256400"/>
            <a:ext cx="194421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765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10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flipV="1">
            <a:off x="1380120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75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given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select the middle entry, 44, and sort the remaining entries into two groups, those less than 44 and those greater than 44: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Notice that 44 is now in the correct location if the list was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Proceed by recursively applying the algorithm to the first six and last eight entries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06057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562350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151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6438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278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730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8681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2610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487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10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7630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 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486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3674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8106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2051720" y="2088144"/>
            <a:ext cx="2736304" cy="1008112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3301656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2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Like merge sort, we can either: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Sort the sub-lists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size of the sub-list is sufficiently small, apply insertion sort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best case, the list will be split into two approximately equal sub-lists, and thus, the run time could be very similar to that of merge sort: 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happens if we don’t get that lucky?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97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8576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44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3172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2511064" y="2256400"/>
            <a:ext cx="191692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8248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0249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231144" y="2256400"/>
            <a:ext cx="86409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4254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6632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56388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090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420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  <a:endParaRPr lang="en-US" altLang="en-US" b="1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flipH="1" flipV="1">
            <a:off x="3937576" y="2204864"/>
            <a:ext cx="88151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1991580" flipH="1" flipV="1">
            <a:off x="3679830" y="2641838"/>
            <a:ext cx="3921816" cy="1838950"/>
          </a:xfrm>
          <a:prstGeom prst="arc">
            <a:avLst>
              <a:gd name="adj1" fmla="val 11515348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7932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0818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choose the middle element as our pivot and we try ordering a sorted list: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, we partition into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still have to sort a list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– 1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run time is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– 1) +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Thus, the run time drops from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lvl="1"/>
            <a:endParaRPr lang="en-US" alt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40982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490913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946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1678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– 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02394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667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7550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16323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5, 10 );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6,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55608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– 11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6,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29008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6859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2222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8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Our goal is to choose the median element in the list as our pivot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the median element 66, we can get two equal-size sub-lists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median is difficult to find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7182"/>
              </p:ext>
            </p:extLst>
          </p:nvPr>
        </p:nvGraphicFramePr>
        <p:xfrm>
          <a:off x="1258888" y="3212976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</a:t>
                      </a:r>
                      <a:endParaRPr lang="en-CA" sz="1800" b="1" dirty="0">
                        <a:solidFill>
                          <a:srgbClr val="00B0F0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26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  <a:endParaRPr lang="en-CA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84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95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550292"/>
              </p:ext>
            </p:extLst>
          </p:nvPr>
        </p:nvGraphicFramePr>
        <p:xfrm>
          <a:off x="1258888" y="2132807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013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3830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4653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14 );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1968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29564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62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7524328" y="2105560"/>
            <a:ext cx="125143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5724128" y="2105560"/>
            <a:ext cx="161147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963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3986850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Note, this is the worst-case scenario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The pivot is the second smallest element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 flipV="1">
            <a:off x="6084168" y="2204864"/>
            <a:ext cx="2722656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4097467" flipH="1" flipV="1">
            <a:off x="5124080" y="3415413"/>
            <a:ext cx="2823382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956555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16 );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01027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– 15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7286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immediately returns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15, 16 )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3520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22108</TotalTime>
  <Words>13394</Words>
  <Application>Microsoft Macintosh PowerPoint</Application>
  <PresentationFormat>On-screen Show (4:3)</PresentationFormat>
  <Paragraphs>6560</Paragraphs>
  <Slides>140</Slides>
  <Notes>128</Notes>
  <HiddenSlides>62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51" baseType="lpstr">
      <vt:lpstr>Arial</vt:lpstr>
      <vt:lpstr>Calibri</vt:lpstr>
      <vt:lpstr>Cambria Math</vt:lpstr>
      <vt:lpstr>Consolas</vt:lpstr>
      <vt:lpstr>Courier New</vt:lpstr>
      <vt:lpstr>Lucida Grande</vt:lpstr>
      <vt:lpstr>Symbol</vt:lpstr>
      <vt:lpstr>Times</vt:lpstr>
      <vt:lpstr>Times New Roman</vt:lpstr>
      <vt:lpstr>Custom Design</vt:lpstr>
      <vt:lpstr>Equation</vt:lpstr>
      <vt:lpstr>CS101 Algorithms and Data Structures</vt:lpstr>
      <vt:lpstr>Outline</vt:lpstr>
      <vt:lpstr>Outline</vt:lpstr>
      <vt:lpstr>Strategy</vt:lpstr>
      <vt:lpstr>Quicksort</vt:lpstr>
      <vt:lpstr>Quicksort</vt:lpstr>
      <vt:lpstr>Run-time analysis</vt:lpstr>
      <vt:lpstr>Worst-case scenario</vt:lpstr>
      <vt:lpstr>Worst-case scenario</vt:lpstr>
      <vt:lpstr>BST representation</vt:lpstr>
      <vt:lpstr>BST representation</vt:lpstr>
      <vt:lpstr>Analysis of running time</vt:lpstr>
      <vt:lpstr>Question 1</vt:lpstr>
      <vt:lpstr>Question 2</vt:lpstr>
      <vt:lpstr>Analysis of running time</vt:lpstr>
      <vt:lpstr>Analysis of running time</vt:lpstr>
      <vt:lpstr>Median-of-three</vt:lpstr>
      <vt:lpstr>Median-of-three</vt:lpstr>
      <vt:lpstr>Median-of-three</vt:lpstr>
      <vt:lpstr>Median-of-three</vt:lpstr>
      <vt:lpstr>Median-of-three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Black Board Example</vt:lpstr>
      <vt:lpstr>Memory Requirements</vt:lpstr>
      <vt:lpstr>Run-time Summary</vt:lpstr>
      <vt:lpstr>Further modifications</vt:lpstr>
      <vt:lpstr>Matching Nuts and Bolts</vt:lpstr>
      <vt:lpstr>Matching Nuts and Bolts</vt:lpstr>
      <vt:lpstr>Summary</vt:lpstr>
      <vt:lpstr>Master Theorem</vt:lpstr>
      <vt:lpstr>Run-time Analysis of Merge Sort</vt:lpstr>
      <vt:lpstr>Recursion Tree for Merge Sort</vt:lpstr>
      <vt:lpstr>Recursion Tree for ?</vt:lpstr>
      <vt:lpstr>Recursion Tree for ?</vt:lpstr>
      <vt:lpstr>Master Theorem</vt:lpstr>
      <vt:lpstr>Master Theorem</vt:lpstr>
      <vt:lpstr>Master theorem does not apply</vt:lpstr>
      <vt:lpstr>Question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hongjiang wei</cp:lastModifiedBy>
  <cp:revision>1329</cp:revision>
  <dcterms:created xsi:type="dcterms:W3CDTF">2009-09-11T23:00:44Z</dcterms:created>
  <dcterms:modified xsi:type="dcterms:W3CDTF">2021-10-12T05:22:01Z</dcterms:modified>
</cp:coreProperties>
</file>